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embedTrueTypeFonts="1" saveSubsetFonts="1">
  <p:sldMasterIdLst>
    <p:sldMasterId id="2147483648"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y="10287000" cx="18288000"/>
  <p:notesSz cx="6858000" cy="9144000"/>
  <p:embeddedFontLst>
    <p:embeddedFont>
      <p:font typeface="Arimo" panose="020B0604020202020204" charset="1"/>
      <p:regular r:id="rId18"/>
    </p:embeddedFont>
    <p:embeddedFont>
      <p:font typeface="Arimo Bold" panose="020B0704020202020204" charset="1"/>
      <p:regular r:id="rId19"/>
    </p:embeddedFont>
    <p:embeddedFont>
      <p:font typeface="Arimo Italics" panose="020B0604020202090204" charset="1"/>
      <p:regular r:id="rId20"/>
    </p:embeddedFont>
    <p:embeddedFont>
      <p:font typeface="Arimo Bold Italics" panose="020B0704020202090204" charset="1"/>
      <p:regular r:id="rId21"/>
    </p:embeddedFont>
    <p:embeddedFont>
      <p:font typeface="Carelia" panose="00000500000000000000" charset="1"/>
      <p:regular r:id="rId22"/>
    </p:embeddedFont>
    <p:embeddedFont>
      <p:font typeface="Carelia Italics" panose="00000500000000000000" charset="1"/>
      <p:regular r:id="rId23"/>
    </p:embeddedFont>
    <p:embeddedFont>
      <p:font typeface="Canva Sans" panose="020B0503030501040103" charset="1"/>
      <p:regular r:id="rId24"/>
    </p:embeddedFont>
    <p:embeddedFont>
      <p:font typeface="Canva Sans Bold" panose="020B0803030501040103" charset="1"/>
      <p:regular r:id="rId25"/>
    </p:embeddedFont>
    <p:embeddedFont>
      <p:font typeface="Canva Sans Italics" panose="020B0503030501040103" charset="1"/>
      <p:regular r:id="rId26"/>
    </p:embeddedFont>
    <p:embeddedFont>
      <p:font typeface="Canva Sans Bold Italics" panose="020B0803030501040103" charset="1"/>
      <p:regular r:id="rId27"/>
    </p:embeddedFont>
    <p:embeddedFont>
      <p:font typeface="Canva Sans Medium" panose="020B0603030501040103" charset="1"/>
      <p:regular r:id="rId28"/>
    </p:embeddedFont>
    <p:embeddedFont>
      <p:font typeface="Canva Sans Medium Italics" panose="020B0603030501040103" charset="1"/>
      <p:regular r:id="rId29"/>
    </p:embeddedFont>
    <p:embeddedFont>
      <p:font typeface="Open Sans" panose="020B0606030504020204" charset="1"/>
      <p:regular r:id="rId30"/>
    </p:embeddedFont>
    <p:embeddedFont>
      <p:font typeface="Open Sans Bold" panose="020B0806030504020204" charset="1"/>
      <p:regular r:id="rId31"/>
    </p:embeddedFont>
    <p:embeddedFont>
      <p:font typeface="Open Sans Italics" panose="020B0606030504020204" charset="1"/>
      <p:regular r:id="rId32"/>
    </p:embeddedFont>
    <p:embeddedFont>
      <p:font typeface="Open Sans Bold Italics" panose="020B0806030504020204" charset="1"/>
      <p:regular r:id="rId33"/>
    </p:embeddedFont>
    <p:embeddedFont>
      <p:font typeface="Open Sans Light" panose="020B0306030504020204" charset="1"/>
      <p:regular r:id="rId34"/>
    </p:embeddedFont>
    <p:embeddedFont>
      <p:font typeface="Open Sans Light Italics" panose="020B0306030504020204" charset="1"/>
      <p:regular r:id="rId35"/>
    </p:embeddedFont>
    <p:embeddedFont>
      <p:font typeface="Open Sans Ultra-Bold" panose="00000000000000000000" charset="1"/>
      <p:regular r:id="rId36"/>
    </p:embeddedFont>
    <p:embeddedFont>
      <p:font typeface="Open Sans Ultra-Bold Italics" panose="00000000000000000000" charset="1"/>
      <p:regular r:id="rId37"/>
    </p:embeddedFont>
    <p:embeddedFont>
      <p:font typeface="Dosis" panose="02010503020202060003" charset="1"/>
      <p:regular r:id="rId38"/>
    </p:embeddedFont>
    <p:embeddedFont>
      <p:font typeface="Dosis Bold" panose="02010803020202060003" charset="1"/>
      <p:regular r:id="rId39"/>
    </p:embeddedFont>
    <p:embeddedFont>
      <p:font typeface="Dosis Extra-Light" panose="02010203020202060003" charset="1"/>
      <p:regular r:id="rId40"/>
    </p:embeddedFont>
    <p:embeddedFont>
      <p:font typeface="Dosis Light" panose="02010803020202060003" charset="1"/>
      <p:regular r:id="rId41"/>
    </p:embeddedFont>
    <p:embeddedFont>
      <p:font typeface="Dosis Medium" panose="02010603020202060003" charset="1"/>
      <p:regular r:id="rId42"/>
    </p:embeddedFont>
    <p:embeddedFont>
      <p:font typeface="Dosis Semi-Bold" panose="02010703020202060003" charset="1"/>
      <p:regular r:id="rId43"/>
    </p:embeddedFont>
    <p:embeddedFont>
      <p:font typeface="Dosis Ultra-Bold" panose="02010903020202060003" charset="1"/>
      <p:regular r:id="rId44"/>
    </p:embeddedFont>
  </p:embeddedFontLst>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 Id="rId26" Type="http://schemas.openxmlformats.org/officeDocument/2006/relationships/font" Target="fonts/font9.fntdata"/><Relationship Id="rId27" Type="http://schemas.openxmlformats.org/officeDocument/2006/relationships/font" Target="fonts/font10.fntdata"/><Relationship Id="rId28" Type="http://schemas.openxmlformats.org/officeDocument/2006/relationships/font" Target="fonts/font11.fntdata"/><Relationship Id="rId29" Type="http://schemas.openxmlformats.org/officeDocument/2006/relationships/font" Target="fonts/font12.fntdata"/><Relationship Id="rId30" Type="http://schemas.openxmlformats.org/officeDocument/2006/relationships/font" Target="fonts/font13.fntdata"/><Relationship Id="rId31" Type="http://schemas.openxmlformats.org/officeDocument/2006/relationships/font" Target="fonts/font14.fntdata"/><Relationship Id="rId32" Type="http://schemas.openxmlformats.org/officeDocument/2006/relationships/font" Target="fonts/font15.fntdata"/><Relationship Id="rId33" Type="http://schemas.openxmlformats.org/officeDocument/2006/relationships/font" Target="fonts/font16.fntdata"/><Relationship Id="rId34" Type="http://schemas.openxmlformats.org/officeDocument/2006/relationships/font" Target="fonts/font17.fntdata"/><Relationship Id="rId35" Type="http://schemas.openxmlformats.org/officeDocument/2006/relationships/font" Target="fonts/font18.fntdata"/><Relationship Id="rId36" Type="http://schemas.openxmlformats.org/officeDocument/2006/relationships/font" Target="fonts/font19.fntdata"/><Relationship Id="rId37" Type="http://schemas.openxmlformats.org/officeDocument/2006/relationships/font" Target="fonts/font20.fntdata"/><Relationship Id="rId38" Type="http://schemas.openxmlformats.org/officeDocument/2006/relationships/font" Target="fonts/font21.fntdata"/><Relationship Id="rId39" Type="http://schemas.openxmlformats.org/officeDocument/2006/relationships/font" Target="fonts/font22.fntdata"/><Relationship Id="rId40" Type="http://schemas.openxmlformats.org/officeDocument/2006/relationships/font" Target="fonts/font23.fntdata"/><Relationship Id="rId41" Type="http://schemas.openxmlformats.org/officeDocument/2006/relationships/font" Target="fonts/font24.fntdata"/><Relationship Id="rId42" Type="http://schemas.openxmlformats.org/officeDocument/2006/relationships/font" Target="fonts/font25.fntdata"/><Relationship Id="rId43" Type="http://schemas.openxmlformats.org/officeDocument/2006/relationships/font" Target="fonts/font26.fntdata"/><Relationship Id="rId44" Type="http://schemas.openxmlformats.org/officeDocument/2006/relationships/font" Target="fonts/font27.fntdata"/><Relationship Id="rId45" Type="http://schemas.openxmlformats.org/officeDocument/2006/relationships/tableStyles" Target="tableStyles.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72" name=""/>
        <p:cNvGrpSpPr/>
        <p:nvPr/>
      </p:nvGrpSpPr>
      <p:grpSpPr>
        <a:xfrm>
          <a:off x="0" y="0"/>
          <a:ext cx="0" cy="0"/>
          <a:chOff x="0" y="0"/>
          <a:chExt cx="0" cy="0"/>
        </a:xfrm>
      </p:grpSpPr>
      <p:sp>
        <p:nvSpPr>
          <p:cNvPr id="1048759"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760"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761"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762"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763"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764"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61" name=""/>
        <p:cNvGrpSpPr/>
        <p:nvPr/>
      </p:nvGrpSpPr>
      <p:grpSpPr>
        <a:xfrm>
          <a:off x="0" y="0"/>
          <a:ext cx="0" cy="0"/>
          <a:chOff x="0" y="0"/>
          <a:chExt cx="0" cy="0"/>
        </a:xfrm>
      </p:grpSpPr>
      <p:sp>
        <p:nvSpPr>
          <p:cNvPr id="1048704" name="Title 1"/>
          <p:cNvSpPr>
            <a:spLocks noGrp="1"/>
          </p:cNvSpPr>
          <p:nvPr>
            <p:ph type="ctrTitle"/>
          </p:nvPr>
        </p:nvSpPr>
        <p:spPr>
          <a:xfrm>
            <a:off x="685800" y="2130425"/>
            <a:ext cx="7772400" cy="1470025"/>
          </a:xfrm>
        </p:spPr>
        <p:txBody>
          <a:bodyPr/>
          <a:p>
            <a:r>
              <a:rPr lang="en-US" smtClean="0"/>
              <a:t>Click to edit Master title style</a:t>
            </a:r>
            <a:endParaRPr lang="en-US"/>
          </a:p>
        </p:txBody>
      </p:sp>
      <p:sp>
        <p:nvSpPr>
          <p:cNvPr id="1048705" name="Subtitle 2"/>
          <p:cNvSpPr>
            <a:spLocks noGrp="1"/>
          </p:cNvSpPr>
          <p:nvPr>
            <p:ph type="subTitle" idx="1"/>
          </p:nvPr>
        </p:nvSpPr>
        <p:spPr>
          <a:xfrm>
            <a:off x="1371600" y="3886200"/>
            <a:ext cx="6400800" cy="1752600"/>
          </a:xfrm>
        </p:spPr>
        <p:txBody>
          <a:bodyPr/>
          <a:lstStyle>
            <a:lvl1pPr algn="ctr" indent="0" marL="0">
              <a:buNone/>
              <a:defRPr>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smtClean="0"/>
              <a:t>Click to edit Master subtitle style</a:t>
            </a:r>
            <a:endParaRPr lang="en-US"/>
          </a:p>
        </p:txBody>
      </p:sp>
      <p:sp>
        <p:nvSpPr>
          <p:cNvPr id="1048706"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8707" name="Footer Placeholder 4"/>
          <p:cNvSpPr>
            <a:spLocks noGrp="1"/>
          </p:cNvSpPr>
          <p:nvPr>
            <p:ph type="ftr" sz="quarter" idx="11"/>
          </p:nvPr>
        </p:nvSpPr>
        <p:spPr/>
        <p:txBody>
          <a:bodyPr/>
          <a:p>
            <a:endParaRPr lang="en-US"/>
          </a:p>
        </p:txBody>
      </p:sp>
      <p:sp>
        <p:nvSpPr>
          <p:cNvPr id="1048708"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66" name=""/>
        <p:cNvGrpSpPr/>
        <p:nvPr/>
      </p:nvGrpSpPr>
      <p:grpSpPr>
        <a:xfrm>
          <a:off x="0" y="0"/>
          <a:ext cx="0" cy="0"/>
          <a:chOff x="0" y="0"/>
          <a:chExt cx="0" cy="0"/>
        </a:xfrm>
      </p:grpSpPr>
      <p:sp>
        <p:nvSpPr>
          <p:cNvPr id="1048729" name="Title 1"/>
          <p:cNvSpPr>
            <a:spLocks noGrp="1"/>
          </p:cNvSpPr>
          <p:nvPr>
            <p:ph type="title"/>
          </p:nvPr>
        </p:nvSpPr>
        <p:spPr/>
        <p:txBody>
          <a:bodyPr/>
          <a:p>
            <a:r>
              <a:rPr lang="en-US" smtClean="0"/>
              <a:t>Click to edit Master title style</a:t>
            </a:r>
            <a:endParaRPr lang="en-US"/>
          </a:p>
        </p:txBody>
      </p:sp>
      <p:sp>
        <p:nvSpPr>
          <p:cNvPr id="1048730"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31"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8732" name="Footer Placeholder 4"/>
          <p:cNvSpPr>
            <a:spLocks noGrp="1"/>
          </p:cNvSpPr>
          <p:nvPr>
            <p:ph type="ftr" sz="quarter" idx="11"/>
          </p:nvPr>
        </p:nvSpPr>
        <p:spPr/>
        <p:txBody>
          <a:bodyPr/>
          <a:p>
            <a:endParaRPr lang="en-US"/>
          </a:p>
        </p:txBody>
      </p:sp>
      <p:sp>
        <p:nvSpPr>
          <p:cNvPr id="1048733"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63" name=""/>
        <p:cNvGrpSpPr/>
        <p:nvPr/>
      </p:nvGrpSpPr>
      <p:grpSpPr>
        <a:xfrm>
          <a:off x="0" y="0"/>
          <a:ext cx="0" cy="0"/>
          <a:chOff x="0" y="0"/>
          <a:chExt cx="0" cy="0"/>
        </a:xfrm>
      </p:grpSpPr>
      <p:sp>
        <p:nvSpPr>
          <p:cNvPr id="1048713" name="Vertical Title 1"/>
          <p:cNvSpPr>
            <a:spLocks noGrp="1"/>
          </p:cNvSpPr>
          <p:nvPr>
            <p:ph type="title" orient="vert"/>
          </p:nvPr>
        </p:nvSpPr>
        <p:spPr>
          <a:xfrm>
            <a:off x="6629400" y="274638"/>
            <a:ext cx="2057400" cy="5851525"/>
          </a:xfrm>
        </p:spPr>
        <p:txBody>
          <a:bodyPr vert="eaVert"/>
          <a:p>
            <a:r>
              <a:rPr lang="en-US" smtClean="0"/>
              <a:t>Click to edit Master title style</a:t>
            </a:r>
            <a:endParaRPr lang="en-US"/>
          </a:p>
        </p:txBody>
      </p:sp>
      <p:sp>
        <p:nvSpPr>
          <p:cNvPr id="1048714" name="Vertical Text Placeholder 2"/>
          <p:cNvSpPr>
            <a:spLocks noGrp="1"/>
          </p:cNvSpPr>
          <p:nvPr>
            <p:ph type="body" orient="vert" idx="1"/>
          </p:nvPr>
        </p:nvSpPr>
        <p:spPr>
          <a:xfrm>
            <a:off x="457200" y="274638"/>
            <a:ext cx="6019800" cy="5851525"/>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15"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8716" name="Footer Placeholder 4"/>
          <p:cNvSpPr>
            <a:spLocks noGrp="1"/>
          </p:cNvSpPr>
          <p:nvPr>
            <p:ph type="ftr" sz="quarter" idx="11"/>
          </p:nvPr>
        </p:nvSpPr>
        <p:spPr/>
        <p:txBody>
          <a:bodyPr/>
          <a:p>
            <a:endParaRPr lang="en-US"/>
          </a:p>
        </p:txBody>
      </p:sp>
      <p:sp>
        <p:nvSpPr>
          <p:cNvPr id="1048717"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64" name=""/>
        <p:cNvGrpSpPr/>
        <p:nvPr/>
      </p:nvGrpSpPr>
      <p:grpSpPr>
        <a:xfrm>
          <a:off x="0" y="0"/>
          <a:ext cx="0" cy="0"/>
          <a:chOff x="0" y="0"/>
          <a:chExt cx="0" cy="0"/>
        </a:xfrm>
      </p:grpSpPr>
      <p:sp>
        <p:nvSpPr>
          <p:cNvPr id="1048718" name="Title 1"/>
          <p:cNvSpPr>
            <a:spLocks noGrp="1"/>
          </p:cNvSpPr>
          <p:nvPr>
            <p:ph type="title"/>
          </p:nvPr>
        </p:nvSpPr>
        <p:spPr/>
        <p:txBody>
          <a:bodyPr/>
          <a:p>
            <a:r>
              <a:rPr lang="en-US" smtClean="0"/>
              <a:t>Click to edit Master title style</a:t>
            </a:r>
            <a:endParaRPr lang="en-US"/>
          </a:p>
        </p:txBody>
      </p:sp>
      <p:sp>
        <p:nvSpPr>
          <p:cNvPr id="1048719"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20"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8721" name="Footer Placeholder 4"/>
          <p:cNvSpPr>
            <a:spLocks noGrp="1"/>
          </p:cNvSpPr>
          <p:nvPr>
            <p:ph type="ftr" sz="quarter" idx="11"/>
          </p:nvPr>
        </p:nvSpPr>
        <p:spPr/>
        <p:txBody>
          <a:bodyPr/>
          <a:p>
            <a:endParaRPr lang="en-US"/>
          </a:p>
        </p:txBody>
      </p:sp>
      <p:sp>
        <p:nvSpPr>
          <p:cNvPr id="1048722"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67" name=""/>
        <p:cNvGrpSpPr/>
        <p:nvPr/>
      </p:nvGrpSpPr>
      <p:grpSpPr>
        <a:xfrm>
          <a:off x="0" y="0"/>
          <a:ext cx="0" cy="0"/>
          <a:chOff x="0" y="0"/>
          <a:chExt cx="0" cy="0"/>
        </a:xfrm>
      </p:grpSpPr>
      <p:sp>
        <p:nvSpPr>
          <p:cNvPr id="1048734" name="Title 1"/>
          <p:cNvSpPr>
            <a:spLocks noGrp="1"/>
          </p:cNvSpPr>
          <p:nvPr>
            <p:ph type="title"/>
          </p:nvPr>
        </p:nvSpPr>
        <p:spPr>
          <a:xfrm>
            <a:off x="722313" y="4406900"/>
            <a:ext cx="7772400" cy="1362075"/>
          </a:xfrm>
        </p:spPr>
        <p:txBody>
          <a:bodyPr anchor="t"/>
          <a:lstStyle>
            <a:lvl1pPr algn="l">
              <a:defRPr b="1" cap="all" sz="4000"/>
            </a:lvl1pPr>
          </a:lstStyle>
          <a:p>
            <a:r>
              <a:rPr lang="en-US" smtClean="0"/>
              <a:t>Click to edit Master title style</a:t>
            </a:r>
            <a:endParaRPr lang="en-US"/>
          </a:p>
        </p:txBody>
      </p:sp>
      <p:sp>
        <p:nvSpPr>
          <p:cNvPr id="1048735" name="Text Placeholder 2"/>
          <p:cNvSpPr>
            <a:spLocks noGrp="1"/>
          </p:cNvSpPr>
          <p:nvPr>
            <p:ph type="body" idx="1"/>
          </p:nvPr>
        </p:nvSpPr>
        <p:spPr>
          <a:xfrm>
            <a:off x="722313" y="2906713"/>
            <a:ext cx="7772400" cy="1500187"/>
          </a:xfrm>
        </p:spPr>
        <p:txBody>
          <a:bodyPr anchor="b"/>
          <a:lstStyle>
            <a:lvl1pP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smtClean="0"/>
              <a:t>Click to edit Master text styles</a:t>
            </a:r>
          </a:p>
        </p:txBody>
      </p:sp>
      <p:sp>
        <p:nvSpPr>
          <p:cNvPr id="1048736"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8737" name="Footer Placeholder 4"/>
          <p:cNvSpPr>
            <a:spLocks noGrp="1"/>
          </p:cNvSpPr>
          <p:nvPr>
            <p:ph type="ftr" sz="quarter" idx="11"/>
          </p:nvPr>
        </p:nvSpPr>
        <p:spPr/>
        <p:txBody>
          <a:bodyPr/>
          <a:p>
            <a:endParaRPr lang="en-US"/>
          </a:p>
        </p:txBody>
      </p:sp>
      <p:sp>
        <p:nvSpPr>
          <p:cNvPr id="1048738"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68" name=""/>
        <p:cNvGrpSpPr/>
        <p:nvPr/>
      </p:nvGrpSpPr>
      <p:grpSpPr>
        <a:xfrm>
          <a:off x="0" y="0"/>
          <a:ext cx="0" cy="0"/>
          <a:chOff x="0" y="0"/>
          <a:chExt cx="0" cy="0"/>
        </a:xfrm>
      </p:grpSpPr>
      <p:sp>
        <p:nvSpPr>
          <p:cNvPr id="1048739" name="Title 1"/>
          <p:cNvSpPr>
            <a:spLocks noGrp="1"/>
          </p:cNvSpPr>
          <p:nvPr>
            <p:ph type="title"/>
          </p:nvPr>
        </p:nvSpPr>
        <p:spPr/>
        <p:txBody>
          <a:bodyPr/>
          <a:p>
            <a:r>
              <a:rPr lang="en-US" smtClean="0"/>
              <a:t>Click to edit Master title style</a:t>
            </a:r>
            <a:endParaRPr lang="en-US"/>
          </a:p>
        </p:txBody>
      </p:sp>
      <p:sp>
        <p:nvSpPr>
          <p:cNvPr id="1048740"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41"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42" name="Date Placeholder 4"/>
          <p:cNvSpPr>
            <a:spLocks noGrp="1"/>
          </p:cNvSpPr>
          <p:nvPr>
            <p:ph type="dt" sz="half" idx="10"/>
          </p:nvPr>
        </p:nvSpPr>
        <p:spPr/>
        <p:txBody>
          <a:bodyPr/>
          <a:p>
            <a:fld id="{1D8BD707-D9CF-40AE-B4C6-C98DA3205C09}" type="datetimeFigureOut">
              <a:rPr lang="en-US" smtClean="0"/>
              <a:t>8/1/2011</a:t>
            </a:fld>
            <a:endParaRPr lang="en-US"/>
          </a:p>
        </p:txBody>
      </p:sp>
      <p:sp>
        <p:nvSpPr>
          <p:cNvPr id="1048743" name="Footer Placeholder 5"/>
          <p:cNvSpPr>
            <a:spLocks noGrp="1"/>
          </p:cNvSpPr>
          <p:nvPr>
            <p:ph type="ftr" sz="quarter" idx="11"/>
          </p:nvPr>
        </p:nvSpPr>
        <p:spPr/>
        <p:txBody>
          <a:bodyPr/>
          <a:p>
            <a:endParaRPr lang="en-US"/>
          </a:p>
        </p:txBody>
      </p:sp>
      <p:sp>
        <p:nvSpPr>
          <p:cNvPr id="1048744"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69" name=""/>
        <p:cNvGrpSpPr/>
        <p:nvPr/>
      </p:nvGrpSpPr>
      <p:grpSpPr>
        <a:xfrm>
          <a:off x="0" y="0"/>
          <a:ext cx="0" cy="0"/>
          <a:chOff x="0" y="0"/>
          <a:chExt cx="0" cy="0"/>
        </a:xfrm>
      </p:grpSpPr>
      <p:sp>
        <p:nvSpPr>
          <p:cNvPr id="1048745" name="Title 1"/>
          <p:cNvSpPr>
            <a:spLocks noGrp="1"/>
          </p:cNvSpPr>
          <p:nvPr>
            <p:ph type="title"/>
          </p:nvPr>
        </p:nvSpPr>
        <p:spPr/>
        <p:txBody>
          <a:bodyPr/>
          <a:p>
            <a:r>
              <a:rPr lang="en-US" smtClean="0"/>
              <a:t>Click to edit Master title style</a:t>
            </a:r>
            <a:endParaRPr lang="en-US"/>
          </a:p>
        </p:txBody>
      </p:sp>
      <p:sp>
        <p:nvSpPr>
          <p:cNvPr id="1048746" name="Text Placeholder 2"/>
          <p:cNvSpPr>
            <a:spLocks noGrp="1"/>
          </p:cNvSpPr>
          <p:nvPr>
            <p:ph type="body" idx="1"/>
          </p:nvPr>
        </p:nvSpPr>
        <p:spPr>
          <a:xfrm>
            <a:off x="457200" y="1535113"/>
            <a:ext cx="4040188"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747"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48" name="Text Placeholder 4"/>
          <p:cNvSpPr>
            <a:spLocks noGrp="1"/>
          </p:cNvSpPr>
          <p:nvPr>
            <p:ph type="body" sz="quarter" idx="3"/>
          </p:nvPr>
        </p:nvSpPr>
        <p:spPr>
          <a:xfrm>
            <a:off x="4645025" y="1535113"/>
            <a:ext cx="4041775"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749"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50" name="Date Placeholder 6"/>
          <p:cNvSpPr>
            <a:spLocks noGrp="1"/>
          </p:cNvSpPr>
          <p:nvPr>
            <p:ph type="dt" sz="half" idx="10"/>
          </p:nvPr>
        </p:nvSpPr>
        <p:spPr/>
        <p:txBody>
          <a:bodyPr/>
          <a:p>
            <a:fld id="{1D8BD707-D9CF-40AE-B4C6-C98DA3205C09}" type="datetimeFigureOut">
              <a:rPr lang="en-US" smtClean="0"/>
              <a:t>8/1/2011</a:t>
            </a:fld>
            <a:endParaRPr lang="en-US"/>
          </a:p>
        </p:txBody>
      </p:sp>
      <p:sp>
        <p:nvSpPr>
          <p:cNvPr id="1048751" name="Footer Placeholder 7"/>
          <p:cNvSpPr>
            <a:spLocks noGrp="1"/>
          </p:cNvSpPr>
          <p:nvPr>
            <p:ph type="ftr" sz="quarter" idx="11"/>
          </p:nvPr>
        </p:nvSpPr>
        <p:spPr/>
        <p:txBody>
          <a:bodyPr/>
          <a:p>
            <a:endParaRPr lang="en-US"/>
          </a:p>
        </p:txBody>
      </p:sp>
      <p:sp>
        <p:nvSpPr>
          <p:cNvPr id="1048752" name="Slide Number Placeholder 8"/>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62" name=""/>
        <p:cNvGrpSpPr/>
        <p:nvPr/>
      </p:nvGrpSpPr>
      <p:grpSpPr>
        <a:xfrm>
          <a:off x="0" y="0"/>
          <a:ext cx="0" cy="0"/>
          <a:chOff x="0" y="0"/>
          <a:chExt cx="0" cy="0"/>
        </a:xfrm>
      </p:grpSpPr>
      <p:sp>
        <p:nvSpPr>
          <p:cNvPr id="1048709" name="Title 1"/>
          <p:cNvSpPr>
            <a:spLocks noGrp="1"/>
          </p:cNvSpPr>
          <p:nvPr>
            <p:ph type="title"/>
          </p:nvPr>
        </p:nvSpPr>
        <p:spPr/>
        <p:txBody>
          <a:bodyPr/>
          <a:p>
            <a:r>
              <a:rPr lang="en-US" smtClean="0"/>
              <a:t>Click to edit Master title style</a:t>
            </a:r>
            <a:endParaRPr lang="en-US"/>
          </a:p>
        </p:txBody>
      </p:sp>
      <p:sp>
        <p:nvSpPr>
          <p:cNvPr id="1048710" name="Date Placeholder 2"/>
          <p:cNvSpPr>
            <a:spLocks noGrp="1"/>
          </p:cNvSpPr>
          <p:nvPr>
            <p:ph type="dt" sz="half" idx="10"/>
          </p:nvPr>
        </p:nvSpPr>
        <p:spPr/>
        <p:txBody>
          <a:bodyPr/>
          <a:p>
            <a:fld id="{1D8BD707-D9CF-40AE-B4C6-C98DA3205C09}" type="datetimeFigureOut">
              <a:rPr lang="en-US" smtClean="0"/>
              <a:t>8/1/2011</a:t>
            </a:fld>
            <a:endParaRPr lang="en-US"/>
          </a:p>
        </p:txBody>
      </p:sp>
      <p:sp>
        <p:nvSpPr>
          <p:cNvPr id="1048711" name="Footer Placeholder 3"/>
          <p:cNvSpPr>
            <a:spLocks noGrp="1"/>
          </p:cNvSpPr>
          <p:nvPr>
            <p:ph type="ftr" sz="quarter" idx="11"/>
          </p:nvPr>
        </p:nvSpPr>
        <p:spPr/>
        <p:txBody>
          <a:bodyPr/>
          <a:p>
            <a:endParaRPr lang="en-US"/>
          </a:p>
        </p:txBody>
      </p:sp>
      <p:sp>
        <p:nvSpPr>
          <p:cNvPr id="1048712" name="Slide Number Placeholder 4"/>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3" name=""/>
        <p:cNvGrpSpPr/>
        <p:nvPr/>
      </p:nvGrpSpPr>
      <p:grpSpPr>
        <a:xfrm>
          <a:off x="0" y="0"/>
          <a:ext cx="0" cy="0"/>
          <a:chOff x="0" y="0"/>
          <a:chExt cx="0" cy="0"/>
        </a:xfrm>
      </p:grpSpPr>
      <p:sp>
        <p:nvSpPr>
          <p:cNvPr id="1048581" name="Date Placeholder 1"/>
          <p:cNvSpPr>
            <a:spLocks noGrp="1"/>
          </p:cNvSpPr>
          <p:nvPr>
            <p:ph type="dt" sz="half" idx="10"/>
          </p:nvPr>
        </p:nvSpPr>
        <p:spPr/>
        <p:txBody>
          <a:bodyPr/>
          <a:p>
            <a:fld id="{1D8BD707-D9CF-40AE-B4C6-C98DA3205C09}" type="datetimeFigureOut">
              <a:rPr lang="en-US" smtClean="0"/>
              <a:t>8/1/2011</a:t>
            </a:fld>
            <a:endParaRPr lang="en-US"/>
          </a:p>
        </p:txBody>
      </p:sp>
      <p:sp>
        <p:nvSpPr>
          <p:cNvPr id="1048582" name="Footer Placeholder 2"/>
          <p:cNvSpPr>
            <a:spLocks noGrp="1"/>
          </p:cNvSpPr>
          <p:nvPr>
            <p:ph type="ftr" sz="quarter" idx="11"/>
          </p:nvPr>
        </p:nvSpPr>
        <p:spPr/>
        <p:txBody>
          <a:bodyPr/>
          <a:p>
            <a:endParaRPr lang="en-US"/>
          </a:p>
        </p:txBody>
      </p:sp>
      <p:sp>
        <p:nvSpPr>
          <p:cNvPr id="1048583" name="Slide Number Placeholder 3"/>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70" name=""/>
        <p:cNvGrpSpPr/>
        <p:nvPr/>
      </p:nvGrpSpPr>
      <p:grpSpPr>
        <a:xfrm>
          <a:off x="0" y="0"/>
          <a:ext cx="0" cy="0"/>
          <a:chOff x="0" y="0"/>
          <a:chExt cx="0" cy="0"/>
        </a:xfrm>
      </p:grpSpPr>
      <p:sp>
        <p:nvSpPr>
          <p:cNvPr id="1048753" name="Title 1"/>
          <p:cNvSpPr>
            <a:spLocks noGrp="1"/>
          </p:cNvSpPr>
          <p:nvPr>
            <p:ph type="title"/>
          </p:nvPr>
        </p:nvSpPr>
        <p:spPr>
          <a:xfrm>
            <a:off x="457200" y="273050"/>
            <a:ext cx="3008313" cy="1162050"/>
          </a:xfrm>
        </p:spPr>
        <p:txBody>
          <a:bodyPr anchor="b"/>
          <a:lstStyle>
            <a:lvl1pPr algn="l">
              <a:defRPr b="1" sz="2000"/>
            </a:lvl1pPr>
          </a:lstStyle>
          <a:p>
            <a:r>
              <a:rPr lang="en-US" smtClean="0"/>
              <a:t>Click to edit Master title style</a:t>
            </a:r>
            <a:endParaRPr lang="en-US"/>
          </a:p>
        </p:txBody>
      </p:sp>
      <p:sp>
        <p:nvSpPr>
          <p:cNvPr id="1048754"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55" name="Text Placeholder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8756" name="Date Placeholder 4"/>
          <p:cNvSpPr>
            <a:spLocks noGrp="1"/>
          </p:cNvSpPr>
          <p:nvPr>
            <p:ph type="dt" sz="half" idx="10"/>
          </p:nvPr>
        </p:nvSpPr>
        <p:spPr/>
        <p:txBody>
          <a:bodyPr/>
          <a:p>
            <a:fld id="{1D8BD707-D9CF-40AE-B4C6-C98DA3205C09}" type="datetimeFigureOut">
              <a:rPr lang="en-US" smtClean="0"/>
              <a:t>8/1/2011</a:t>
            </a:fld>
            <a:endParaRPr lang="en-US"/>
          </a:p>
        </p:txBody>
      </p:sp>
      <p:sp>
        <p:nvSpPr>
          <p:cNvPr id="1048757" name="Footer Placeholder 5"/>
          <p:cNvSpPr>
            <a:spLocks noGrp="1"/>
          </p:cNvSpPr>
          <p:nvPr>
            <p:ph type="ftr" sz="quarter" idx="11"/>
          </p:nvPr>
        </p:nvSpPr>
        <p:spPr/>
        <p:txBody>
          <a:bodyPr/>
          <a:p>
            <a:endParaRPr lang="en-US"/>
          </a:p>
        </p:txBody>
      </p:sp>
      <p:sp>
        <p:nvSpPr>
          <p:cNvPr id="1048758"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65" name=""/>
        <p:cNvGrpSpPr/>
        <p:nvPr/>
      </p:nvGrpSpPr>
      <p:grpSpPr>
        <a:xfrm>
          <a:off x="0" y="0"/>
          <a:ext cx="0" cy="0"/>
          <a:chOff x="0" y="0"/>
          <a:chExt cx="0" cy="0"/>
        </a:xfrm>
      </p:grpSpPr>
      <p:sp>
        <p:nvSpPr>
          <p:cNvPr id="1048723" name="Title 1"/>
          <p:cNvSpPr>
            <a:spLocks noGrp="1"/>
          </p:cNvSpPr>
          <p:nvPr>
            <p:ph type="title"/>
          </p:nvPr>
        </p:nvSpPr>
        <p:spPr>
          <a:xfrm>
            <a:off x="1792288" y="4800600"/>
            <a:ext cx="5486400" cy="566738"/>
          </a:xfrm>
        </p:spPr>
        <p:txBody>
          <a:bodyPr anchor="b"/>
          <a:lstStyle>
            <a:lvl1pPr algn="l">
              <a:defRPr b="1" sz="2000"/>
            </a:lvl1pPr>
          </a:lstStyle>
          <a:p>
            <a:r>
              <a:rPr lang="en-US" smtClean="0"/>
              <a:t>Click to edit Master title style</a:t>
            </a:r>
            <a:endParaRPr lang="en-US"/>
          </a:p>
        </p:txBody>
      </p:sp>
      <p:sp>
        <p:nvSpPr>
          <p:cNvPr id="1048724" name="Picture Placeholder 2"/>
          <p:cNvSpPr>
            <a:spLocks noGrp="1"/>
          </p:cNvSpPr>
          <p:nvPr>
            <p:ph type="pic" idx="1"/>
          </p:nvPr>
        </p:nvSpPr>
        <p:spPr>
          <a:xfrm>
            <a:off x="1792288" y="612775"/>
            <a:ext cx="5486400" cy="41148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48725" name="Text Placeholder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8726" name="Date Placeholder 4"/>
          <p:cNvSpPr>
            <a:spLocks noGrp="1"/>
          </p:cNvSpPr>
          <p:nvPr>
            <p:ph type="dt" sz="half" idx="10"/>
          </p:nvPr>
        </p:nvSpPr>
        <p:spPr/>
        <p:txBody>
          <a:bodyPr/>
          <a:p>
            <a:fld id="{1D8BD707-D9CF-40AE-B4C6-C98DA3205C09}" type="datetimeFigureOut">
              <a:rPr lang="en-US" smtClean="0"/>
              <a:t>8/1/2011</a:t>
            </a:fld>
            <a:endParaRPr lang="en-US"/>
          </a:p>
        </p:txBody>
      </p:sp>
      <p:sp>
        <p:nvSpPr>
          <p:cNvPr id="1048727" name="Footer Placeholder 5"/>
          <p:cNvSpPr>
            <a:spLocks noGrp="1"/>
          </p:cNvSpPr>
          <p:nvPr>
            <p:ph type="ftr" sz="quarter" idx="11"/>
          </p:nvPr>
        </p:nvSpPr>
        <p:spPr/>
        <p:txBody>
          <a:bodyPr/>
          <a:p>
            <a:endParaRPr lang="en-US"/>
          </a:p>
        </p:txBody>
      </p:sp>
      <p:sp>
        <p:nvSpPr>
          <p:cNvPr id="1048728"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1"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p:spPr>
        <p:txBody>
          <a:bodyPr anchor="ctr" bIns="45720" lIns="91440" rIns="91440" rtlCol="0" tIns="45720" vert="horz">
            <a:normAutofit/>
          </a:bodyPr>
          <a:p>
            <a:r>
              <a:rPr lang="en-US" smtClean="0"/>
              <a:t>Click to edit Master title style</a:t>
            </a:r>
            <a:endParaRPr lang="en-US"/>
          </a:p>
        </p:txBody>
      </p:sp>
      <p:sp>
        <p:nvSpPr>
          <p:cNvPr id="1048577" name="Text Placeholder 2"/>
          <p:cNvSpPr>
            <a:spLocks noGrp="1"/>
          </p:cNvSpPr>
          <p:nvPr>
            <p:ph type="body" idx="1"/>
          </p:nvPr>
        </p:nvSpPr>
        <p:spPr>
          <a:xfrm>
            <a:off x="457200" y="1600200"/>
            <a:ext cx="8229600" cy="4525963"/>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578" name="Date Placeholder 3"/>
          <p:cNvSpPr>
            <a:spLocks noGrp="1"/>
          </p:cNvSpPr>
          <p:nvPr>
            <p:ph type="dt" sz="half" idx="2"/>
          </p:nvPr>
        </p:nvSpPr>
        <p:spPr>
          <a:xfrm>
            <a:off x="457200" y="6356350"/>
            <a:ext cx="2133600" cy="365125"/>
          </a:xfrm>
          <a:prstGeom prst="rect"/>
        </p:spPr>
        <p:txBody>
          <a:bodyPr anchor="ctr" bIns="45720" lIns="91440" rIns="91440" rtlCol="0" tIns="45720" vert="horz"/>
          <a:lstStyle>
            <a:lvl1pPr algn="l">
              <a:defRPr sz="1200">
                <a:solidFill>
                  <a:schemeClr val="tx1">
                    <a:tint val="75000"/>
                  </a:schemeClr>
                </a:solidFill>
              </a:defRPr>
            </a:lvl1pPr>
          </a:lstStyle>
          <a:p>
            <a:fld id="{1D8BD707-D9CF-40AE-B4C6-C98DA3205C09}" type="datetimeFigureOut">
              <a:rPr lang="en-US" smtClean="0"/>
              <a:t>8/1/2011</a:t>
            </a:fld>
            <a:endParaRPr lang="en-US"/>
          </a:p>
        </p:txBody>
      </p:sp>
      <p:sp>
        <p:nvSpPr>
          <p:cNvPr id="1048579" name="Footer Placeholder 4"/>
          <p:cNvSpPr>
            <a:spLocks noGrp="1"/>
          </p:cNvSpPr>
          <p:nvPr>
            <p:ph type="ftr" sz="quarter" idx="3"/>
          </p:nvPr>
        </p:nvSpPr>
        <p:spPr>
          <a:xfrm>
            <a:off x="3124200" y="6356350"/>
            <a:ext cx="28956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p:spPr>
        <p:txBody>
          <a:bodyPr anchor="ctr" bIns="45720" lIns="91440" rIns="91440" rtlCol="0" tIns="45720" vert="horz"/>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5.jpeg"/><Relationship Id="rId5"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0.png"/><Relationship Id="rId3"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0.png"/><Relationship Id="rId3"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sp>
        <p:nvSpPr>
          <p:cNvPr id="1048584"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sp>
        <p:nvSpPr>
          <p:cNvPr id="1048585" name="Freeform 3"/>
          <p:cNvSpPr/>
          <p:nvPr/>
        </p:nvSpPr>
        <p:spPr>
          <a:xfrm rot="0" flipH="0" flipV="0">
            <a:off x="4029971" y="4820778"/>
            <a:ext cx="10228058" cy="1710875"/>
          </a:xfrm>
          <a:custGeom>
            <a:avLst/>
            <a:ahLst/>
            <a:rect l="l" t="t" r="r" b="b"/>
            <a:pathLst>
              <a:path w="10228058" h="1710875">
                <a:moveTo>
                  <a:pt x="0" y="0"/>
                </a:moveTo>
                <a:lnTo>
                  <a:pt x="10228058" y="0"/>
                </a:lnTo>
                <a:lnTo>
                  <a:pt x="10228058" y="1710876"/>
                </a:lnTo>
                <a:lnTo>
                  <a:pt x="0" y="1710876"/>
                </a:lnTo>
                <a:lnTo>
                  <a:pt x="0" y="0"/>
                </a:lnTo>
                <a:close/>
              </a:path>
            </a:pathLst>
          </a:custGeom>
          <a:blipFill>
            <a:blip xmlns:r="http://schemas.openxmlformats.org/officeDocument/2006/relationships" r:embed="rId2"/>
            <a:stretch>
              <a:fillRect l="0" t="0" r="0" b="0"/>
            </a:stretch>
          </a:blipFill>
        </p:spPr>
      </p:sp>
      <p:sp>
        <p:nvSpPr>
          <p:cNvPr id="1048586" name="Freeform 4"/>
          <p:cNvSpPr/>
          <p:nvPr/>
        </p:nvSpPr>
        <p:spPr>
          <a:xfrm rot="0" flipH="0" flipV="0">
            <a:off x="16272923" y="0"/>
            <a:ext cx="2015077" cy="2015077"/>
          </a:xfrm>
          <a:custGeom>
            <a:avLst/>
            <a:ahLst/>
            <a:rect l="l" t="t" r="r" b="b"/>
            <a:pathLst>
              <a:path w="2015077" h="2015077">
                <a:moveTo>
                  <a:pt x="0" y="0"/>
                </a:moveTo>
                <a:lnTo>
                  <a:pt x="2015077" y="0"/>
                </a:lnTo>
                <a:lnTo>
                  <a:pt x="2015077" y="2015077"/>
                </a:lnTo>
                <a:lnTo>
                  <a:pt x="0" y="2015077"/>
                </a:lnTo>
                <a:lnTo>
                  <a:pt x="0" y="0"/>
                </a:lnTo>
                <a:close/>
              </a:path>
            </a:pathLst>
          </a:custGeom>
          <a:blipFill>
            <a:blip xmlns:r="http://schemas.openxmlformats.org/officeDocument/2006/relationships" r:embed="rId3"/>
            <a:stretch>
              <a:fillRect l="0" t="0" r="0" b="0"/>
            </a:stretch>
          </a:blipFill>
        </p:spPr>
      </p:sp>
      <p:sp>
        <p:nvSpPr>
          <p:cNvPr id="1048587" name="Freeform 5"/>
          <p:cNvSpPr/>
          <p:nvPr/>
        </p:nvSpPr>
        <p:spPr>
          <a:xfrm rot="0" flipH="0" flipV="0">
            <a:off x="0" y="0"/>
            <a:ext cx="2016621" cy="2016621"/>
          </a:xfrm>
          <a:custGeom>
            <a:avLst/>
            <a:ahLst/>
            <a:rect l="l" t="t" r="r" b="b"/>
            <a:pathLst>
              <a:path w="2016621" h="2016621">
                <a:moveTo>
                  <a:pt x="0" y="0"/>
                </a:moveTo>
                <a:lnTo>
                  <a:pt x="2016621" y="0"/>
                </a:lnTo>
                <a:lnTo>
                  <a:pt x="2016621" y="2016621"/>
                </a:lnTo>
                <a:lnTo>
                  <a:pt x="0" y="2016621"/>
                </a:lnTo>
                <a:lnTo>
                  <a:pt x="0" y="0"/>
                </a:lnTo>
                <a:close/>
              </a:path>
            </a:pathLst>
          </a:custGeom>
          <a:blipFill>
            <a:blip xmlns:r="http://schemas.openxmlformats.org/officeDocument/2006/relationships" r:embed="rId4"/>
            <a:stretch>
              <a:fillRect l="0" t="0" r="0" b="0"/>
            </a:stretch>
          </a:blipFill>
        </p:spPr>
      </p:sp>
      <p:sp>
        <p:nvSpPr>
          <p:cNvPr id="1048588" name="Freeform 6"/>
          <p:cNvSpPr/>
          <p:nvPr/>
        </p:nvSpPr>
        <p:spPr>
          <a:xfrm rot="0" flipH="0" flipV="0">
            <a:off x="13966604" y="2390497"/>
            <a:ext cx="3029628" cy="3986353"/>
          </a:xfrm>
          <a:custGeom>
            <a:avLst/>
            <a:ahLst/>
            <a:rect l="l" t="t" r="r" b="b"/>
            <a:pathLst>
              <a:path w="3029628" h="3986353">
                <a:moveTo>
                  <a:pt x="0" y="0"/>
                </a:moveTo>
                <a:lnTo>
                  <a:pt x="3029629" y="0"/>
                </a:lnTo>
                <a:lnTo>
                  <a:pt x="3029629" y="3986353"/>
                </a:lnTo>
                <a:lnTo>
                  <a:pt x="0" y="3986353"/>
                </a:lnTo>
                <a:lnTo>
                  <a:pt x="0" y="0"/>
                </a:lnTo>
                <a:close/>
              </a:path>
            </a:pathLst>
          </a:custGeom>
          <a:blipFill>
            <a:blip xmlns:r="http://schemas.openxmlformats.org/officeDocument/2006/relationships" r:embed="rId5"/>
            <a:stretch>
              <a:fillRect l="0" t="0" r="0" b="0"/>
            </a:stretch>
          </a:blipFill>
        </p:spPr>
      </p:sp>
      <p:sp>
        <p:nvSpPr>
          <p:cNvPr id="1048589" name="Freeform 7"/>
          <p:cNvSpPr/>
          <p:nvPr/>
        </p:nvSpPr>
        <p:spPr>
          <a:xfrm rot="3292248" flipH="0" flipV="0">
            <a:off x="9762960" y="2646750"/>
            <a:ext cx="5400024" cy="6058933"/>
          </a:xfrm>
          <a:custGeom>
            <a:avLst/>
            <a:ahLst/>
            <a:rect l="l" t="t" r="r" b="b"/>
            <a:pathLst>
              <a:path w="5400024" h="6058933">
                <a:moveTo>
                  <a:pt x="0" y="0"/>
                </a:moveTo>
                <a:lnTo>
                  <a:pt x="5400025" y="0"/>
                </a:lnTo>
                <a:lnTo>
                  <a:pt x="5400025" y="6058933"/>
                </a:lnTo>
                <a:lnTo>
                  <a:pt x="0" y="6058933"/>
                </a:lnTo>
                <a:lnTo>
                  <a:pt x="0" y="0"/>
                </a:lnTo>
                <a:close/>
              </a:path>
            </a:pathLst>
          </a:custGeom>
          <a:blipFill>
            <a:blip xmlns:r="http://schemas.openxmlformats.org/officeDocument/2006/relationships" r:embed="rId6"/>
            <a:stretch>
              <a:fillRect l="0" t="0" r="0" b="0"/>
            </a:stretch>
          </a:blipFill>
        </p:spPr>
      </p:sp>
      <p:sp>
        <p:nvSpPr>
          <p:cNvPr id="1048590" name="TextBox 8"/>
          <p:cNvSpPr txBox="1"/>
          <p:nvPr/>
        </p:nvSpPr>
        <p:spPr>
          <a:xfrm rot="0">
            <a:off x="3574314" y="4468209"/>
            <a:ext cx="11142890" cy="2702178"/>
          </a:xfrm>
          <a:prstGeom prst="rect"/>
        </p:spPr>
        <p:txBody>
          <a:bodyPr anchor="t" bIns="0" lIns="0" rIns="0" rtlCol="0" tIns="0">
            <a:spAutoFit/>
          </a:bodyPr>
          <a:p>
            <a:pPr algn="ctr">
              <a:lnSpc>
                <a:spcPts val="5599"/>
              </a:lnSpc>
            </a:pPr>
            <a:r>
              <a:rPr sz="3999" lang="en-US">
                <a:solidFill>
                  <a:srgbClr val="01070A"/>
                </a:solidFill>
                <a:latin typeface="Carelia"/>
              </a:rPr>
              <a:t>Real-Time</a:t>
            </a:r>
          </a:p>
          <a:p>
            <a:pPr algn="ctr">
              <a:lnSpc>
                <a:spcPts val="5599"/>
              </a:lnSpc>
            </a:pPr>
            <a:r>
              <a:rPr sz="3999" lang="en-US">
                <a:solidFill>
                  <a:srgbClr val="01070A"/>
                </a:solidFill>
                <a:latin typeface="Carelia"/>
              </a:rPr>
              <a:t>Operating System Support in a Multimedia Communication system</a:t>
            </a:r>
          </a:p>
          <a:p>
            <a:pPr algn="ctr">
              <a:lnSpc>
                <a:spcPts val="4480"/>
              </a:lnSpc>
            </a:pPr>
          </a:p>
        </p:txBody>
      </p:sp>
      <p:sp>
        <p:nvSpPr>
          <p:cNvPr id="1048591" name="TextBox 9"/>
          <p:cNvSpPr txBox="1"/>
          <p:nvPr/>
        </p:nvSpPr>
        <p:spPr>
          <a:xfrm rot="0">
            <a:off x="0" y="8019283"/>
            <a:ext cx="6639489" cy="2306320"/>
          </a:xfrm>
          <a:prstGeom prst="rect"/>
        </p:spPr>
        <p:txBody>
          <a:bodyPr anchor="t" bIns="0" lIns="0" rIns="0" rtlCol="0" tIns="0">
            <a:spAutoFit/>
          </a:bodyPr>
          <a:p>
            <a:pPr>
              <a:lnSpc>
                <a:spcPts val="3632"/>
              </a:lnSpc>
            </a:pPr>
            <a:r>
              <a:rPr sz="2594" lang="en-US">
                <a:solidFill>
                  <a:srgbClr val="01070A"/>
                </a:solidFill>
                <a:latin typeface="Dosis Bold"/>
              </a:rPr>
              <a:t>Guided by: </a:t>
            </a:r>
          </a:p>
          <a:p>
            <a:pPr>
              <a:lnSpc>
                <a:spcPts val="3632"/>
              </a:lnSpc>
            </a:pPr>
            <a:r>
              <a:rPr sz="2594" lang="en-US">
                <a:solidFill>
                  <a:srgbClr val="01070A"/>
                </a:solidFill>
                <a:latin typeface="Dosis Bold"/>
              </a:rPr>
              <a:t>Dr.</a:t>
            </a:r>
            <a:r>
              <a:rPr sz="2594" lang="en-US">
                <a:solidFill>
                  <a:srgbClr val="01070A"/>
                </a:solidFill>
                <a:latin typeface="Dosis Bold"/>
              </a:rPr>
              <a:t>E</a:t>
            </a:r>
            <a:r>
              <a:rPr sz="2594" lang="en-US">
                <a:solidFill>
                  <a:srgbClr val="01070A"/>
                </a:solidFill>
                <a:latin typeface="Dosis Bold"/>
              </a:rPr>
              <a:t>.</a:t>
            </a:r>
            <a:r>
              <a:rPr sz="2594" lang="en-US">
                <a:solidFill>
                  <a:srgbClr val="01070A"/>
                </a:solidFill>
                <a:latin typeface="Dosis Bold"/>
              </a:rPr>
              <a:t> </a:t>
            </a:r>
            <a:r>
              <a:rPr sz="2594" lang="en-US">
                <a:solidFill>
                  <a:srgbClr val="01070A"/>
                </a:solidFill>
                <a:latin typeface="Dosis Bold"/>
              </a:rPr>
              <a:t>k</a:t>
            </a:r>
            <a:r>
              <a:rPr sz="2594" lang="en-US">
                <a:solidFill>
                  <a:srgbClr val="01070A"/>
                </a:solidFill>
                <a:latin typeface="Dosis Bold"/>
              </a:rPr>
              <a:t>.</a:t>
            </a:r>
            <a:r>
              <a:rPr sz="2594" lang="en-US">
                <a:solidFill>
                  <a:srgbClr val="01070A"/>
                </a:solidFill>
                <a:latin typeface="Dosis Bold"/>
              </a:rPr>
              <a:t> </a:t>
            </a:r>
            <a:r>
              <a:rPr sz="2594" lang="en-US">
                <a:solidFill>
                  <a:srgbClr val="01070A"/>
                </a:solidFill>
                <a:latin typeface="Dosis Bold"/>
              </a:rPr>
              <a:t>S</a:t>
            </a:r>
            <a:r>
              <a:rPr sz="2594" lang="en-US">
                <a:solidFill>
                  <a:srgbClr val="01070A"/>
                </a:solidFill>
                <a:latin typeface="Dosis Bold"/>
              </a:rPr>
              <a:t>u</a:t>
            </a:r>
            <a:r>
              <a:rPr sz="2594" lang="en-US">
                <a:solidFill>
                  <a:srgbClr val="01070A"/>
                </a:solidFill>
                <a:latin typeface="Dosis Bold"/>
              </a:rPr>
              <a:t>b</a:t>
            </a:r>
            <a:r>
              <a:rPr sz="2594" lang="en-US">
                <a:solidFill>
                  <a:srgbClr val="01070A"/>
                </a:solidFill>
                <a:latin typeface="Dosis Bold"/>
              </a:rPr>
              <a:t>r</a:t>
            </a:r>
            <a:r>
              <a:rPr sz="2594" lang="en-US">
                <a:solidFill>
                  <a:srgbClr val="01070A"/>
                </a:solidFill>
                <a:latin typeface="Dosis Bold"/>
              </a:rPr>
              <a:t>a</a:t>
            </a:r>
            <a:r>
              <a:rPr sz="2594" lang="en-US">
                <a:solidFill>
                  <a:srgbClr val="01070A"/>
                </a:solidFill>
                <a:latin typeface="Dosis Bold"/>
              </a:rPr>
              <a:t>m</a:t>
            </a:r>
            <a:r>
              <a:rPr sz="2594" lang="en-US">
                <a:solidFill>
                  <a:srgbClr val="01070A"/>
                </a:solidFill>
                <a:latin typeface="Dosis Bold"/>
              </a:rPr>
              <a:t>a</a:t>
            </a:r>
            <a:r>
              <a:rPr sz="2594" lang="en-US">
                <a:solidFill>
                  <a:srgbClr val="01070A"/>
                </a:solidFill>
                <a:latin typeface="Dosis Bold"/>
              </a:rPr>
              <a:t>nia</a:t>
            </a:r>
            <a:r>
              <a:rPr sz="2594" lang="en-US">
                <a:solidFill>
                  <a:srgbClr val="01070A"/>
                </a:solidFill>
                <a:latin typeface="Dosis Bold"/>
              </a:rPr>
              <a:t>m </a:t>
            </a:r>
            <a:endParaRPr altLang="en-US" lang="zh-CN"/>
          </a:p>
          <a:p>
            <a:pPr>
              <a:lnSpc>
                <a:spcPts val="3632"/>
              </a:lnSpc>
            </a:pPr>
            <a:r>
              <a:rPr sz="2594" lang="en-US">
                <a:solidFill>
                  <a:srgbClr val="01070A"/>
                </a:solidFill>
                <a:latin typeface="Dosis Bold"/>
              </a:rPr>
              <a:t>(Course Faculty)</a:t>
            </a:r>
          </a:p>
          <a:p>
            <a:pPr>
              <a:lnSpc>
                <a:spcPts val="3632"/>
              </a:lnSpc>
            </a:pPr>
            <a:r>
              <a:rPr sz="2594" lang="en-US">
                <a:solidFill>
                  <a:srgbClr val="01070A"/>
                </a:solidFill>
                <a:latin typeface="Dosis Bold"/>
              </a:rPr>
              <a:t>Operating System</a:t>
            </a:r>
          </a:p>
          <a:p>
            <a:pPr>
              <a:lnSpc>
                <a:spcPts val="3632"/>
              </a:lnSpc>
            </a:pPr>
            <a:r>
              <a:rPr sz="2594" lang="en-US">
                <a:solidFill>
                  <a:srgbClr val="01070A"/>
                </a:solidFill>
                <a:latin typeface="Dosis Bold"/>
              </a:rPr>
              <a:t>SSE,SIMATS</a:t>
            </a:r>
          </a:p>
        </p:txBody>
      </p:sp>
      <p:sp>
        <p:nvSpPr>
          <p:cNvPr id="1048592" name="TextBox 10"/>
          <p:cNvSpPr txBox="1"/>
          <p:nvPr/>
        </p:nvSpPr>
        <p:spPr>
          <a:xfrm>
            <a:off x="11773255" y="6943306"/>
            <a:ext cx="7425495" cy="3111500"/>
          </a:xfrm>
          <a:prstGeom prst="rect"/>
        </p:spPr>
        <p:txBody>
          <a:bodyPr anchor="t" bIns="0" lIns="0" rIns="0" rtlCol="0" tIns="0">
            <a:spAutoFit/>
          </a:bodyPr>
          <a:p>
            <a:pPr>
              <a:lnSpc>
                <a:spcPts val="3500"/>
              </a:lnSpc>
            </a:pPr>
            <a:r>
              <a:rPr sz="2500" lang="en-US">
                <a:solidFill>
                  <a:srgbClr val="01070A"/>
                </a:solidFill>
                <a:latin typeface="Canva Sans Bold"/>
              </a:rPr>
              <a:t>                               Project by:</a:t>
            </a:r>
          </a:p>
          <a:p>
            <a:pPr>
              <a:lnSpc>
                <a:spcPts val="3500"/>
              </a:lnSpc>
            </a:pPr>
            <a:r>
              <a:rPr altLang="en-US" sz="2500" lang="en-US">
                <a:solidFill>
                  <a:srgbClr val="01070A"/>
                </a:solidFill>
                <a:latin typeface="Canva Sans Bold"/>
              </a:rPr>
              <a:t>S</a:t>
            </a:r>
            <a:r>
              <a:rPr altLang="en-US" sz="2500" lang="en-US">
                <a:solidFill>
                  <a:srgbClr val="01070A"/>
                </a:solidFill>
                <a:latin typeface="Canva Sans Bold"/>
              </a:rPr>
              <a:t>. </a:t>
            </a:r>
            <a:r>
              <a:rPr altLang="en-US" sz="2500" lang="en-US">
                <a:solidFill>
                  <a:srgbClr val="01070A"/>
                </a:solidFill>
                <a:latin typeface="Canva Sans Bold"/>
              </a:rPr>
              <a:t>S</a:t>
            </a:r>
            <a:r>
              <a:rPr altLang="en-US" sz="2500" lang="en-US">
                <a:solidFill>
                  <a:srgbClr val="01070A"/>
                </a:solidFill>
                <a:latin typeface="Canva Sans Bold"/>
              </a:rPr>
              <a:t>a</a:t>
            </a:r>
            <a:r>
              <a:rPr altLang="en-US" sz="2500" lang="en-US">
                <a:solidFill>
                  <a:srgbClr val="01070A"/>
                </a:solidFill>
                <a:latin typeface="Canva Sans Bold"/>
              </a:rPr>
              <a:t>n</a:t>
            </a:r>
            <a:r>
              <a:rPr altLang="en-US" sz="2500" lang="en-US">
                <a:solidFill>
                  <a:srgbClr val="01070A"/>
                </a:solidFill>
                <a:latin typeface="Canva Sans Bold"/>
              </a:rPr>
              <a:t>d</a:t>
            </a:r>
            <a:r>
              <a:rPr altLang="en-US" sz="2500" lang="en-US">
                <a:solidFill>
                  <a:srgbClr val="01070A"/>
                </a:solidFill>
                <a:latin typeface="Canva Sans Bold"/>
              </a:rPr>
              <a:t>eep </a:t>
            </a:r>
            <a:r>
              <a:rPr altLang="en-US" sz="2500" lang="en-US">
                <a:solidFill>
                  <a:srgbClr val="01070A"/>
                </a:solidFill>
                <a:latin typeface="Canva Sans Bold"/>
              </a:rPr>
              <a:t>Kumar </a:t>
            </a:r>
            <a:r>
              <a:rPr altLang="en-US" sz="2500" lang="en-US">
                <a:solidFill>
                  <a:srgbClr val="01070A"/>
                </a:solidFill>
                <a:latin typeface="Canva Sans Bold"/>
              </a:rPr>
              <a:t>Reddy </a:t>
            </a:r>
            <a:r>
              <a:rPr altLang="en-US" sz="2500" lang="en-US">
                <a:solidFill>
                  <a:srgbClr val="01070A"/>
                </a:solidFill>
                <a:latin typeface="Canva Sans Bold"/>
              </a:rPr>
              <a:t>(</a:t>
            </a:r>
            <a:r>
              <a:rPr altLang="en-US" sz="2500" lang="en-US">
                <a:solidFill>
                  <a:srgbClr val="01070A"/>
                </a:solidFill>
                <a:latin typeface="Canva Sans Bold"/>
              </a:rPr>
              <a:t>1</a:t>
            </a:r>
            <a:r>
              <a:rPr altLang="en-US" sz="2500" lang="en-US">
                <a:solidFill>
                  <a:srgbClr val="01070A"/>
                </a:solidFill>
                <a:latin typeface="Canva Sans Bold"/>
              </a:rPr>
              <a:t>9</a:t>
            </a:r>
            <a:r>
              <a:rPr altLang="en-US" sz="2500" lang="en-US">
                <a:solidFill>
                  <a:srgbClr val="01070A"/>
                </a:solidFill>
                <a:latin typeface="Canva Sans Bold"/>
              </a:rPr>
              <a:t>2</a:t>
            </a:r>
            <a:r>
              <a:rPr altLang="en-US" sz="2500" lang="en-US">
                <a:solidFill>
                  <a:srgbClr val="01070A"/>
                </a:solidFill>
                <a:latin typeface="Canva Sans Bold"/>
              </a:rPr>
              <a:t>2</a:t>
            </a:r>
            <a:r>
              <a:rPr altLang="en-US" sz="2500" lang="en-US">
                <a:solidFill>
                  <a:srgbClr val="01070A"/>
                </a:solidFill>
                <a:latin typeface="Canva Sans Bold"/>
              </a:rPr>
              <a:t>1</a:t>
            </a:r>
            <a:r>
              <a:rPr altLang="en-US" sz="2500" lang="en-US">
                <a:solidFill>
                  <a:srgbClr val="01070A"/>
                </a:solidFill>
                <a:latin typeface="Canva Sans Bold"/>
              </a:rPr>
              <a:t>0</a:t>
            </a:r>
            <a:r>
              <a:rPr altLang="en-US" sz="2500" lang="en-US">
                <a:solidFill>
                  <a:srgbClr val="01070A"/>
                </a:solidFill>
                <a:latin typeface="Canva Sans Bold"/>
              </a:rPr>
              <a:t>0</a:t>
            </a:r>
            <a:r>
              <a:rPr altLang="en-US" sz="2500" lang="en-US">
                <a:solidFill>
                  <a:srgbClr val="01070A"/>
                </a:solidFill>
                <a:latin typeface="Canva Sans Bold"/>
              </a:rPr>
              <a:t>1</a:t>
            </a:r>
            <a:r>
              <a:rPr altLang="en-US" sz="2500" lang="en-US">
                <a:solidFill>
                  <a:srgbClr val="01070A"/>
                </a:solidFill>
                <a:latin typeface="Canva Sans Bold"/>
              </a:rPr>
              <a:t>0</a:t>
            </a:r>
            <a:r>
              <a:rPr altLang="en-US" sz="2500" lang="en-US">
                <a:solidFill>
                  <a:srgbClr val="01070A"/>
                </a:solidFill>
                <a:latin typeface="Canva Sans Bold"/>
              </a:rPr>
              <a:t>)</a:t>
            </a:r>
            <a:endParaRPr altLang="en-US" lang="zh-CN"/>
          </a:p>
          <a:p>
            <a:pPr>
              <a:lnSpc>
                <a:spcPts val="3500"/>
              </a:lnSpc>
            </a:pPr>
            <a:r>
              <a:rPr altLang="en-US" sz="2500" lang="en-US">
                <a:solidFill>
                  <a:srgbClr val="01070A"/>
                </a:solidFill>
                <a:latin typeface="Canva Sans Bold"/>
              </a:rPr>
              <a:t>P</a:t>
            </a:r>
            <a:r>
              <a:rPr altLang="en-US" sz="2500" lang="en-US">
                <a:solidFill>
                  <a:srgbClr val="01070A"/>
                </a:solidFill>
                <a:latin typeface="Canva Sans Bold"/>
              </a:rPr>
              <a:t>.</a:t>
            </a:r>
            <a:r>
              <a:rPr altLang="en-US" sz="2500" lang="en-US">
                <a:solidFill>
                  <a:srgbClr val="01070A"/>
                </a:solidFill>
                <a:latin typeface="Canva Sans Bold"/>
              </a:rPr>
              <a:t> </a:t>
            </a:r>
            <a:r>
              <a:rPr altLang="en-US" sz="2500" lang="en-US">
                <a:solidFill>
                  <a:srgbClr val="01070A"/>
                </a:solidFill>
                <a:latin typeface="Canva Sans Bold"/>
              </a:rPr>
              <a:t>S</a:t>
            </a:r>
            <a:r>
              <a:rPr altLang="en-US" sz="2500" lang="en-US">
                <a:solidFill>
                  <a:srgbClr val="01070A"/>
                </a:solidFill>
                <a:latin typeface="Canva Sans Bold"/>
              </a:rPr>
              <a:t>a</a:t>
            </a:r>
            <a:r>
              <a:rPr altLang="en-US" sz="2500" lang="en-US">
                <a:solidFill>
                  <a:srgbClr val="01070A"/>
                </a:solidFill>
                <a:latin typeface="Canva Sans Bold"/>
              </a:rPr>
              <a:t>i</a:t>
            </a:r>
            <a:r>
              <a:rPr altLang="en-US" sz="2500" lang="en-US">
                <a:solidFill>
                  <a:srgbClr val="01070A"/>
                </a:solidFill>
                <a:latin typeface="Canva Sans Bold"/>
              </a:rPr>
              <a:t> </a:t>
            </a:r>
            <a:r>
              <a:rPr altLang="en-US" sz="2500" lang="en-US">
                <a:solidFill>
                  <a:srgbClr val="01070A"/>
                </a:solidFill>
                <a:latin typeface="Canva Sans Bold"/>
              </a:rPr>
              <a:t>Kumar </a:t>
            </a:r>
            <a:r>
              <a:rPr altLang="en-US" sz="2500" lang="en-US">
                <a:solidFill>
                  <a:srgbClr val="01070A"/>
                </a:solidFill>
                <a:latin typeface="Canva Sans Bold"/>
              </a:rPr>
              <a:t>(</a:t>
            </a:r>
            <a:r>
              <a:rPr altLang="en-US" sz="2500" lang="en-US">
                <a:solidFill>
                  <a:srgbClr val="01070A"/>
                </a:solidFill>
                <a:latin typeface="Canva Sans Bold"/>
              </a:rPr>
              <a:t>1</a:t>
            </a:r>
            <a:r>
              <a:rPr altLang="en-US" sz="2500" lang="en-US">
                <a:solidFill>
                  <a:srgbClr val="01070A"/>
                </a:solidFill>
                <a:latin typeface="Canva Sans Bold"/>
              </a:rPr>
              <a:t>9</a:t>
            </a:r>
            <a:r>
              <a:rPr altLang="en-US" sz="2500" lang="en-US">
                <a:solidFill>
                  <a:srgbClr val="01070A"/>
                </a:solidFill>
                <a:latin typeface="Canva Sans Bold"/>
              </a:rPr>
              <a:t>2</a:t>
            </a:r>
            <a:r>
              <a:rPr altLang="en-US" sz="2500" lang="en-US">
                <a:solidFill>
                  <a:srgbClr val="01070A"/>
                </a:solidFill>
                <a:latin typeface="Canva Sans Bold"/>
              </a:rPr>
              <a:t>2</a:t>
            </a:r>
            <a:r>
              <a:rPr altLang="en-US" sz="2500" lang="en-US">
                <a:solidFill>
                  <a:srgbClr val="01070A"/>
                </a:solidFill>
                <a:latin typeface="Canva Sans Bold"/>
              </a:rPr>
              <a:t>1</a:t>
            </a:r>
            <a:r>
              <a:rPr altLang="en-US" sz="2500" lang="en-US">
                <a:solidFill>
                  <a:srgbClr val="01070A"/>
                </a:solidFill>
                <a:latin typeface="Canva Sans Bold"/>
              </a:rPr>
              <a:t>1</a:t>
            </a:r>
            <a:r>
              <a:rPr altLang="en-US" sz="2500" lang="en-US">
                <a:solidFill>
                  <a:srgbClr val="01070A"/>
                </a:solidFill>
                <a:latin typeface="Canva Sans Bold"/>
              </a:rPr>
              <a:t>4</a:t>
            </a:r>
            <a:r>
              <a:rPr altLang="en-US" sz="2500" lang="en-US">
                <a:solidFill>
                  <a:srgbClr val="01070A"/>
                </a:solidFill>
                <a:latin typeface="Canva Sans Bold"/>
              </a:rPr>
              <a:t>2</a:t>
            </a:r>
            <a:r>
              <a:rPr altLang="en-US" sz="2500" lang="en-US">
                <a:solidFill>
                  <a:srgbClr val="01070A"/>
                </a:solidFill>
                <a:latin typeface="Canva Sans Bold"/>
              </a:rPr>
              <a:t>0</a:t>
            </a:r>
            <a:r>
              <a:rPr altLang="en-US" sz="2500" lang="en-US">
                <a:solidFill>
                  <a:srgbClr val="01070A"/>
                </a:solidFill>
                <a:latin typeface="Canva Sans Bold"/>
              </a:rPr>
              <a:t>)</a:t>
            </a:r>
            <a:endParaRPr altLang="en-US" lang="zh-CN"/>
          </a:p>
          <a:p>
            <a:pPr>
              <a:lnSpc>
                <a:spcPts val="3500"/>
              </a:lnSpc>
            </a:pPr>
            <a:r>
              <a:rPr altLang="en-US" sz="2500" lang="en-US">
                <a:solidFill>
                  <a:srgbClr val="01070A"/>
                </a:solidFill>
                <a:latin typeface="Canva Sans Bold"/>
              </a:rPr>
              <a:t>C</a:t>
            </a:r>
            <a:r>
              <a:rPr altLang="en-US" sz="2500" lang="en-US">
                <a:solidFill>
                  <a:srgbClr val="01070A"/>
                </a:solidFill>
                <a:latin typeface="Canva Sans Bold"/>
              </a:rPr>
              <a:t>. </a:t>
            </a:r>
            <a:r>
              <a:rPr altLang="en-US" sz="2500" lang="en-US">
                <a:solidFill>
                  <a:srgbClr val="01070A"/>
                </a:solidFill>
                <a:latin typeface="Canva Sans Bold"/>
              </a:rPr>
              <a:t>S</a:t>
            </a:r>
            <a:r>
              <a:rPr altLang="en-US" sz="2500" lang="en-US">
                <a:solidFill>
                  <a:srgbClr val="01070A"/>
                </a:solidFill>
                <a:latin typeface="Canva Sans Bold"/>
              </a:rPr>
              <a:t>a</a:t>
            </a:r>
            <a:r>
              <a:rPr altLang="en-US" sz="2500" lang="en-US">
                <a:solidFill>
                  <a:srgbClr val="01070A"/>
                </a:solidFill>
                <a:latin typeface="Canva Sans Bold"/>
              </a:rPr>
              <a:t>n</a:t>
            </a:r>
            <a:r>
              <a:rPr altLang="en-US" sz="2500" lang="en-US">
                <a:solidFill>
                  <a:srgbClr val="01070A"/>
                </a:solidFill>
                <a:latin typeface="Canva Sans Bold"/>
              </a:rPr>
              <a:t>d</a:t>
            </a:r>
            <a:r>
              <a:rPr altLang="en-US" sz="2500" lang="en-US">
                <a:solidFill>
                  <a:srgbClr val="01070A"/>
                </a:solidFill>
                <a:latin typeface="Canva Sans Bold"/>
              </a:rPr>
              <a:t>eep </a:t>
            </a:r>
            <a:r>
              <a:rPr altLang="en-US" sz="2500" lang="en-US">
                <a:solidFill>
                  <a:srgbClr val="01070A"/>
                </a:solidFill>
                <a:latin typeface="Canva Sans Bold"/>
              </a:rPr>
              <a:t>Reddy </a:t>
            </a:r>
            <a:r>
              <a:rPr altLang="en-US" sz="2500" lang="en-US">
                <a:solidFill>
                  <a:srgbClr val="01070A"/>
                </a:solidFill>
                <a:latin typeface="Canva Sans Bold"/>
              </a:rPr>
              <a:t>(</a:t>
            </a:r>
            <a:r>
              <a:rPr altLang="en-US" sz="2500" lang="en-US">
                <a:solidFill>
                  <a:srgbClr val="01070A"/>
                </a:solidFill>
                <a:latin typeface="Canva Sans Bold"/>
              </a:rPr>
              <a:t>1</a:t>
            </a:r>
            <a:r>
              <a:rPr altLang="en-US" sz="2500" lang="en-US">
                <a:solidFill>
                  <a:srgbClr val="01070A"/>
                </a:solidFill>
                <a:latin typeface="Canva Sans Bold"/>
              </a:rPr>
              <a:t>9</a:t>
            </a:r>
            <a:r>
              <a:rPr altLang="en-US" sz="2500" lang="en-US">
                <a:solidFill>
                  <a:srgbClr val="01070A"/>
                </a:solidFill>
                <a:latin typeface="Canva Sans Bold"/>
              </a:rPr>
              <a:t>2</a:t>
            </a:r>
            <a:r>
              <a:rPr altLang="en-US" sz="2500" lang="en-US">
                <a:solidFill>
                  <a:srgbClr val="01070A"/>
                </a:solidFill>
                <a:latin typeface="Canva Sans Bold"/>
              </a:rPr>
              <a:t>2</a:t>
            </a:r>
            <a:r>
              <a:rPr altLang="en-US" sz="2500" lang="en-US">
                <a:solidFill>
                  <a:srgbClr val="01070A"/>
                </a:solidFill>
                <a:latin typeface="Canva Sans Bold"/>
              </a:rPr>
              <a:t>1</a:t>
            </a:r>
            <a:r>
              <a:rPr altLang="en-US" sz="2500" lang="en-US">
                <a:solidFill>
                  <a:srgbClr val="01070A"/>
                </a:solidFill>
                <a:latin typeface="Canva Sans Bold"/>
              </a:rPr>
              <a:t>1</a:t>
            </a:r>
            <a:r>
              <a:rPr altLang="en-US" sz="2500" lang="en-US">
                <a:solidFill>
                  <a:srgbClr val="01070A"/>
                </a:solidFill>
                <a:latin typeface="Canva Sans Bold"/>
              </a:rPr>
              <a:t>9</a:t>
            </a:r>
            <a:r>
              <a:rPr altLang="en-US" sz="2500" lang="en-US">
                <a:solidFill>
                  <a:srgbClr val="01070A"/>
                </a:solidFill>
                <a:latin typeface="Canva Sans Bold"/>
              </a:rPr>
              <a:t>6</a:t>
            </a:r>
            <a:r>
              <a:rPr altLang="en-US" sz="2500" lang="en-US">
                <a:solidFill>
                  <a:srgbClr val="01070A"/>
                </a:solidFill>
                <a:latin typeface="Canva Sans Bold"/>
              </a:rPr>
              <a:t>6</a:t>
            </a:r>
            <a:r>
              <a:rPr altLang="en-US" sz="2500" lang="en-US">
                <a:solidFill>
                  <a:srgbClr val="01070A"/>
                </a:solidFill>
                <a:latin typeface="Canva Sans Bold"/>
              </a:rPr>
              <a:t>)</a:t>
            </a:r>
            <a:endParaRPr altLang="en-US" lang="zh-CN"/>
          </a:p>
          <a:p>
            <a:pPr>
              <a:lnSpc>
                <a:spcPts val="3500"/>
              </a:lnSpc>
            </a:pPr>
            <a:r>
              <a:rPr sz="2500" lang="en-US">
                <a:solidFill>
                  <a:srgbClr val="01070A"/>
                </a:solidFill>
                <a:latin typeface="Canva Sans Bold"/>
              </a:rPr>
              <a:t>  Operating System</a:t>
            </a:r>
            <a:endParaRPr altLang="en-US" lang="zh-CN"/>
          </a:p>
          <a:p>
            <a:pPr>
              <a:lnSpc>
                <a:spcPts val="3500"/>
              </a:lnSpc>
            </a:pPr>
            <a:r>
              <a:rPr sz="2500" lang="en-US">
                <a:solidFill>
                  <a:srgbClr val="01070A"/>
                </a:solidFill>
                <a:latin typeface="Canva Sans Bold"/>
              </a:rPr>
              <a:t>   SSE,</a:t>
            </a:r>
            <a:r>
              <a:rPr sz="2500" lang="en-US">
                <a:solidFill>
                  <a:srgbClr val="01070A"/>
                </a:solidFill>
                <a:latin typeface="Canva Sans Bold"/>
              </a:rPr>
              <a:t> </a:t>
            </a:r>
            <a:r>
              <a:rPr sz="2500" lang="en-US">
                <a:solidFill>
                  <a:srgbClr val="01070A"/>
                </a:solidFill>
                <a:latin typeface="Canva Sans Bold"/>
              </a:rPr>
              <a:t>SIMATS</a:t>
            </a:r>
            <a:endParaRPr altLang="en-US" lang="zh-CN"/>
          </a:p>
          <a:p>
            <a:pPr>
              <a:lnSpc>
                <a:spcPts val="3500"/>
              </a:lnSpc>
            </a:pPr>
          </a:p>
        </p:txBody>
      </p:sp>
      <p:sp>
        <p:nvSpPr>
          <p:cNvPr id="1048593" name="TextBox 11"/>
          <p:cNvSpPr txBox="1"/>
          <p:nvPr/>
        </p:nvSpPr>
        <p:spPr>
          <a:xfrm rot="0">
            <a:off x="3319744" y="1658097"/>
            <a:ext cx="11359158" cy="622300"/>
          </a:xfrm>
          <a:prstGeom prst="rect"/>
        </p:spPr>
        <p:txBody>
          <a:bodyPr anchor="t" bIns="0" lIns="0" rIns="0" rtlCol="0" tIns="0">
            <a:spAutoFit/>
          </a:bodyPr>
          <a:p>
            <a:pPr algn="ctr">
              <a:lnSpc>
                <a:spcPts val="4900"/>
              </a:lnSpc>
            </a:pPr>
            <a:r>
              <a:rPr sz="3500" lang="en-US">
                <a:solidFill>
                  <a:srgbClr val="01070A"/>
                </a:solidFill>
                <a:latin typeface="Canva Sans Bold"/>
              </a:rPr>
              <a:t>CSA0491-Operating Systems for process Scheduling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656"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grpSp>
        <p:nvGrpSpPr>
          <p:cNvPr id="46" name="Group 3"/>
          <p:cNvGrpSpPr/>
          <p:nvPr/>
        </p:nvGrpSpPr>
        <p:grpSpPr>
          <a:xfrm rot="0">
            <a:off x="2007541" y="1028700"/>
            <a:ext cx="14154503" cy="8229600"/>
            <a:chOff x="0" y="0"/>
            <a:chExt cx="3727935" cy="2167467"/>
          </a:xfrm>
        </p:grpSpPr>
        <p:sp>
          <p:nvSpPr>
            <p:cNvPr id="1048657" name="Freeform 4"/>
            <p:cNvSpPr/>
            <p:nvPr/>
          </p:nvSpPr>
          <p:spPr>
            <a:xfrm rot="0" flipH="0" flipV="0">
              <a:off x="0" y="0"/>
              <a:ext cx="3727935" cy="2167467"/>
            </a:xfrm>
            <a:custGeom>
              <a:avLst/>
              <a:ahLst/>
              <a:rect l="l" t="t" r="r" b="b"/>
              <a:pathLst>
                <a:path w="3727935" h="2167467">
                  <a:moveTo>
                    <a:pt x="6017" y="0"/>
                  </a:moveTo>
                  <a:lnTo>
                    <a:pt x="3721918" y="0"/>
                  </a:lnTo>
                  <a:cubicBezTo>
                    <a:pt x="3725241" y="0"/>
                    <a:pt x="3727935" y="2694"/>
                    <a:pt x="3727935" y="6017"/>
                  </a:cubicBezTo>
                  <a:lnTo>
                    <a:pt x="3727935" y="2161450"/>
                  </a:lnTo>
                  <a:cubicBezTo>
                    <a:pt x="3727935" y="2164773"/>
                    <a:pt x="3725241" y="2167467"/>
                    <a:pt x="3721918" y="2167467"/>
                  </a:cubicBezTo>
                  <a:lnTo>
                    <a:pt x="6017" y="2167467"/>
                  </a:lnTo>
                  <a:cubicBezTo>
                    <a:pt x="2694" y="2167467"/>
                    <a:pt x="0" y="2164773"/>
                    <a:pt x="0" y="2161450"/>
                  </a:cubicBezTo>
                  <a:lnTo>
                    <a:pt x="0" y="6017"/>
                  </a:lnTo>
                  <a:cubicBezTo>
                    <a:pt x="0" y="2694"/>
                    <a:pt x="2694" y="0"/>
                    <a:pt x="6017" y="0"/>
                  </a:cubicBezTo>
                  <a:close/>
                </a:path>
              </a:pathLst>
            </a:custGeom>
            <a:solidFill>
              <a:srgbClr val="FFFFFF"/>
            </a:solidFill>
            <a:ln w="38100" cap="sq">
              <a:solidFill>
                <a:srgbClr val="000000"/>
              </a:solidFill>
              <a:prstDash val="solid"/>
              <a:miter/>
            </a:ln>
          </p:spPr>
        </p:sp>
        <p:sp>
          <p:nvSpPr>
            <p:cNvPr id="1048658" name="TextBox 5"/>
            <p:cNvSpPr txBox="1"/>
            <p:nvPr/>
          </p:nvSpPr>
          <p:spPr>
            <a:xfrm>
              <a:off x="0" y="-47625"/>
              <a:ext cx="3727935" cy="2215092"/>
            </a:xfrm>
            <a:prstGeom prst="rect"/>
          </p:spPr>
          <p:txBody>
            <a:bodyPr anchor="ctr" bIns="50800" lIns="50800" rIns="50800" rtlCol="0" tIns="50800"/>
            <a:p>
              <a:pPr algn="ctr">
                <a:lnSpc>
                  <a:spcPts val="3210"/>
                </a:lnSpc>
              </a:pPr>
            </a:p>
          </p:txBody>
        </p:sp>
      </p:grpSp>
      <p:sp>
        <p:nvSpPr>
          <p:cNvPr id="1048659" name="Freeform 6"/>
          <p:cNvSpPr/>
          <p:nvPr/>
        </p:nvSpPr>
        <p:spPr>
          <a:xfrm rot="0" flipH="0" flipV="0">
            <a:off x="276159" y="6894969"/>
            <a:ext cx="3835024" cy="3091905"/>
          </a:xfrm>
          <a:custGeom>
            <a:avLst/>
            <a:ahLst/>
            <a:rect l="l" t="t" r="r" b="b"/>
            <a:pathLst>
              <a:path w="3835024" h="3091905">
                <a:moveTo>
                  <a:pt x="0" y="0"/>
                </a:moveTo>
                <a:lnTo>
                  <a:pt x="3835024" y="0"/>
                </a:lnTo>
                <a:lnTo>
                  <a:pt x="3835024" y="3091905"/>
                </a:lnTo>
                <a:lnTo>
                  <a:pt x="0" y="3091905"/>
                </a:lnTo>
                <a:lnTo>
                  <a:pt x="0" y="0"/>
                </a:lnTo>
                <a:close/>
              </a:path>
            </a:pathLst>
          </a:custGeom>
          <a:blipFill>
            <a:blip xmlns:r="http://schemas.openxmlformats.org/officeDocument/2006/relationships" r:embed="rId2"/>
            <a:stretch>
              <a:fillRect l="0" t="0" r="0" b="0"/>
            </a:stretch>
          </a:blipFill>
        </p:spPr>
      </p:sp>
      <p:sp>
        <p:nvSpPr>
          <p:cNvPr id="1048660" name="Freeform 7"/>
          <p:cNvSpPr/>
          <p:nvPr/>
        </p:nvSpPr>
        <p:spPr>
          <a:xfrm rot="0" flipH="0" flipV="0">
            <a:off x="11664827" y="7806013"/>
            <a:ext cx="5792103" cy="2522235"/>
          </a:xfrm>
          <a:custGeom>
            <a:avLst/>
            <a:ahLst/>
            <a:rect l="l" t="t" r="r" b="b"/>
            <a:pathLst>
              <a:path w="5792103" h="2522235">
                <a:moveTo>
                  <a:pt x="0" y="0"/>
                </a:moveTo>
                <a:lnTo>
                  <a:pt x="5792103" y="0"/>
                </a:lnTo>
                <a:lnTo>
                  <a:pt x="5792103" y="2522235"/>
                </a:lnTo>
                <a:lnTo>
                  <a:pt x="0" y="2522235"/>
                </a:lnTo>
                <a:lnTo>
                  <a:pt x="0" y="0"/>
                </a:lnTo>
                <a:close/>
              </a:path>
            </a:pathLst>
          </a:custGeom>
          <a:blipFill>
            <a:blip xmlns:r="http://schemas.openxmlformats.org/officeDocument/2006/relationships" r:embed="rId3"/>
            <a:stretch>
              <a:fillRect l="0" t="0" r="0" b="0"/>
            </a:stretch>
          </a:blipFill>
        </p:spPr>
      </p:sp>
      <p:sp>
        <p:nvSpPr>
          <p:cNvPr id="1048661" name="Freeform 8"/>
          <p:cNvSpPr/>
          <p:nvPr/>
        </p:nvSpPr>
        <p:spPr>
          <a:xfrm rot="0" flipH="0" flipV="0">
            <a:off x="4762897" y="2506943"/>
            <a:ext cx="7244244" cy="5729538"/>
          </a:xfrm>
          <a:custGeom>
            <a:avLst/>
            <a:ahLst/>
            <a:rect l="l" t="t" r="r" b="b"/>
            <a:pathLst>
              <a:path w="7244244" h="5729538">
                <a:moveTo>
                  <a:pt x="0" y="0"/>
                </a:moveTo>
                <a:lnTo>
                  <a:pt x="7244243" y="0"/>
                </a:lnTo>
                <a:lnTo>
                  <a:pt x="7244243" y="5729539"/>
                </a:lnTo>
                <a:lnTo>
                  <a:pt x="0" y="5729539"/>
                </a:lnTo>
                <a:lnTo>
                  <a:pt x="0" y="0"/>
                </a:lnTo>
                <a:close/>
              </a:path>
            </a:pathLst>
          </a:custGeom>
          <a:blipFill>
            <a:blip xmlns:r="http://schemas.openxmlformats.org/officeDocument/2006/relationships" r:embed="rId4"/>
            <a:stretch>
              <a:fillRect l="0" t="0" r="0" b="0"/>
            </a:stretch>
          </a:blipFill>
        </p:spPr>
      </p:sp>
      <p:sp>
        <p:nvSpPr>
          <p:cNvPr id="1048662" name="TextBox 9"/>
          <p:cNvSpPr txBox="1"/>
          <p:nvPr/>
        </p:nvSpPr>
        <p:spPr>
          <a:xfrm rot="0">
            <a:off x="381793" y="1125328"/>
            <a:ext cx="8762207" cy="1086934"/>
          </a:xfrm>
          <a:prstGeom prst="rect"/>
        </p:spPr>
        <p:txBody>
          <a:bodyPr anchor="t" bIns="0" lIns="0" rIns="0" rtlCol="0" tIns="0">
            <a:spAutoFit/>
          </a:bodyPr>
          <a:p>
            <a:pPr algn="ctr" indent="0" lvl="0" marL="0">
              <a:lnSpc>
                <a:spcPts val="8865"/>
              </a:lnSpc>
              <a:spcBef>
                <a:spcPct val="0"/>
              </a:spcBef>
            </a:pPr>
            <a:r>
              <a:rPr sz="6332" lang="en-US">
                <a:solidFill>
                  <a:srgbClr val="01070A"/>
                </a:solidFill>
                <a:latin typeface="Carelia"/>
              </a:rPr>
              <a:t>Final Output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sp>
        <p:nvSpPr>
          <p:cNvPr id="1048663"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grpSp>
        <p:nvGrpSpPr>
          <p:cNvPr id="48" name="Group 3"/>
          <p:cNvGrpSpPr/>
          <p:nvPr/>
        </p:nvGrpSpPr>
        <p:grpSpPr>
          <a:xfrm rot="0">
            <a:off x="3037331" y="2030095"/>
            <a:ext cx="13293258" cy="6791564"/>
            <a:chOff x="0" y="0"/>
            <a:chExt cx="3501105" cy="1788725"/>
          </a:xfrm>
        </p:grpSpPr>
        <p:sp>
          <p:nvSpPr>
            <p:cNvPr id="1048664" name="Freeform 4"/>
            <p:cNvSpPr/>
            <p:nvPr/>
          </p:nvSpPr>
          <p:spPr>
            <a:xfrm rot="0" flipH="0" flipV="0">
              <a:off x="0" y="0"/>
              <a:ext cx="3501105" cy="1788725"/>
            </a:xfrm>
            <a:custGeom>
              <a:avLst/>
              <a:ah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sp>
        <p:sp>
          <p:nvSpPr>
            <p:cNvPr id="1048665" name="TextBox 5"/>
            <p:cNvSpPr txBox="1"/>
            <p:nvPr/>
          </p:nvSpPr>
          <p:spPr>
            <a:xfrm>
              <a:off x="0" y="-47625"/>
              <a:ext cx="3501105" cy="1836350"/>
            </a:xfrm>
            <a:prstGeom prst="rect"/>
          </p:spPr>
          <p:txBody>
            <a:bodyPr anchor="ctr" bIns="50800" lIns="50800" rIns="50800" rtlCol="0" tIns="50800"/>
            <a:p>
              <a:pPr algn="ctr">
                <a:lnSpc>
                  <a:spcPts val="3210"/>
                </a:lnSpc>
              </a:pPr>
            </a:p>
          </p:txBody>
        </p:sp>
      </p:grpSp>
      <p:grpSp>
        <p:nvGrpSpPr>
          <p:cNvPr id="49" name="Group 6"/>
          <p:cNvGrpSpPr/>
          <p:nvPr/>
        </p:nvGrpSpPr>
        <p:grpSpPr>
          <a:xfrm rot="0">
            <a:off x="2101320" y="1571103"/>
            <a:ext cx="13829042" cy="7380927"/>
            <a:chOff x="0" y="0"/>
            <a:chExt cx="3642217" cy="1943948"/>
          </a:xfrm>
        </p:grpSpPr>
        <p:sp>
          <p:nvSpPr>
            <p:cNvPr id="1048666" name="Freeform 7"/>
            <p:cNvSpPr/>
            <p:nvPr/>
          </p:nvSpPr>
          <p:spPr>
            <a:xfrm rot="0" flipH="0" flipV="0">
              <a:off x="0" y="0"/>
              <a:ext cx="3642217" cy="1943948"/>
            </a:xfrm>
            <a:custGeom>
              <a:avLst/>
              <a:ahLst/>
              <a:rect l="l" t="t" r="r" b="b"/>
              <a:pathLst>
                <a:path w="3642217" h="1943948">
                  <a:moveTo>
                    <a:pt x="6158" y="0"/>
                  </a:moveTo>
                  <a:lnTo>
                    <a:pt x="3636059" y="0"/>
                  </a:lnTo>
                  <a:cubicBezTo>
                    <a:pt x="3637692" y="0"/>
                    <a:pt x="3639258" y="649"/>
                    <a:pt x="3640413" y="1804"/>
                  </a:cubicBezTo>
                  <a:cubicBezTo>
                    <a:pt x="3641568" y="2959"/>
                    <a:pt x="3642217" y="4525"/>
                    <a:pt x="3642217" y="6158"/>
                  </a:cubicBezTo>
                  <a:lnTo>
                    <a:pt x="3642217" y="1937790"/>
                  </a:lnTo>
                  <a:cubicBezTo>
                    <a:pt x="3642217" y="1941191"/>
                    <a:pt x="3639460" y="1943948"/>
                    <a:pt x="3636059" y="1943948"/>
                  </a:cubicBezTo>
                  <a:lnTo>
                    <a:pt x="6158" y="1943948"/>
                  </a:lnTo>
                  <a:cubicBezTo>
                    <a:pt x="2757" y="1943948"/>
                    <a:pt x="0" y="1941191"/>
                    <a:pt x="0" y="1937790"/>
                  </a:cubicBezTo>
                  <a:lnTo>
                    <a:pt x="0" y="6158"/>
                  </a:lnTo>
                  <a:cubicBezTo>
                    <a:pt x="0" y="2757"/>
                    <a:pt x="2757" y="0"/>
                    <a:pt x="6158" y="0"/>
                  </a:cubicBezTo>
                  <a:close/>
                </a:path>
              </a:pathLst>
            </a:custGeom>
            <a:solidFill>
              <a:srgbClr val="FFFFFF"/>
            </a:solidFill>
            <a:ln w="38100" cap="sq">
              <a:solidFill>
                <a:srgbClr val="000000"/>
              </a:solidFill>
              <a:prstDash val="solid"/>
              <a:miter/>
            </a:ln>
          </p:spPr>
        </p:sp>
        <p:sp>
          <p:nvSpPr>
            <p:cNvPr id="1048667" name="TextBox 8"/>
            <p:cNvSpPr txBox="1"/>
            <p:nvPr/>
          </p:nvSpPr>
          <p:spPr>
            <a:xfrm>
              <a:off x="0" y="-47625"/>
              <a:ext cx="3642217" cy="1991573"/>
            </a:xfrm>
            <a:prstGeom prst="rect"/>
          </p:spPr>
          <p:txBody>
            <a:bodyPr anchor="ctr" bIns="50800" lIns="50800" rIns="50800" rtlCol="0" tIns="50800"/>
            <a:p>
              <a:pPr algn="ctr">
                <a:lnSpc>
                  <a:spcPts val="3210"/>
                </a:lnSpc>
              </a:pPr>
            </a:p>
          </p:txBody>
        </p:sp>
      </p:grpSp>
      <p:sp>
        <p:nvSpPr>
          <p:cNvPr id="1048668" name="Freeform 9"/>
          <p:cNvSpPr/>
          <p:nvPr/>
        </p:nvSpPr>
        <p:spPr>
          <a:xfrm rot="0" flipH="0" flipV="0">
            <a:off x="12869692" y="6334344"/>
            <a:ext cx="6921795" cy="4114800"/>
          </a:xfrm>
          <a:custGeom>
            <a:avLst/>
            <a:ahLst/>
            <a:rect l="l" t="t" r="r" b="b"/>
            <a:pathLst>
              <a:path w="6921795" h="4114800">
                <a:moveTo>
                  <a:pt x="0" y="0"/>
                </a:moveTo>
                <a:lnTo>
                  <a:pt x="6921795" y="0"/>
                </a:lnTo>
                <a:lnTo>
                  <a:pt x="6921795" y="4114800"/>
                </a:lnTo>
                <a:lnTo>
                  <a:pt x="0" y="4114800"/>
                </a:lnTo>
                <a:lnTo>
                  <a:pt x="0" y="0"/>
                </a:lnTo>
                <a:close/>
              </a:path>
            </a:pathLst>
          </a:custGeom>
          <a:blipFill>
            <a:blip xmlns:r="http://schemas.openxmlformats.org/officeDocument/2006/relationships" r:embed="rId2"/>
            <a:stretch>
              <a:fillRect l="0" t="0" r="0" b="0"/>
            </a:stretch>
          </a:blipFill>
        </p:spPr>
      </p:sp>
      <p:sp>
        <p:nvSpPr>
          <p:cNvPr id="1048669" name="TextBox 10"/>
          <p:cNvSpPr txBox="1"/>
          <p:nvPr/>
        </p:nvSpPr>
        <p:spPr>
          <a:xfrm rot="0">
            <a:off x="1720484" y="1424715"/>
            <a:ext cx="5623213" cy="1086934"/>
          </a:xfrm>
          <a:prstGeom prst="rect"/>
        </p:spPr>
        <p:txBody>
          <a:bodyPr anchor="t" bIns="0" lIns="0" rIns="0" rtlCol="0" tIns="0">
            <a:spAutoFit/>
          </a:bodyPr>
          <a:p>
            <a:pPr algn="ctr" indent="0" lvl="0" marL="0">
              <a:lnSpc>
                <a:spcPts val="8865"/>
              </a:lnSpc>
              <a:spcBef>
                <a:spcPct val="0"/>
              </a:spcBef>
            </a:pPr>
            <a:r>
              <a:rPr sz="6332" lang="en-US">
                <a:solidFill>
                  <a:srgbClr val="01070A"/>
                </a:solidFill>
                <a:latin typeface="Canva Sans Bold"/>
              </a:rPr>
              <a:t>Conclusion</a:t>
            </a:r>
          </a:p>
        </p:txBody>
      </p:sp>
      <p:sp>
        <p:nvSpPr>
          <p:cNvPr id="1048670" name="TextBox 11"/>
          <p:cNvSpPr txBox="1"/>
          <p:nvPr/>
        </p:nvSpPr>
        <p:spPr>
          <a:xfrm rot="0">
            <a:off x="2497371" y="3110368"/>
            <a:ext cx="12128846" cy="4564290"/>
          </a:xfrm>
          <a:prstGeom prst="rect"/>
        </p:spPr>
        <p:txBody>
          <a:bodyPr anchor="t" bIns="0" lIns="0" rIns="0" rtlCol="0" tIns="0">
            <a:spAutoFit/>
          </a:bodyPr>
          <a:p>
            <a:pPr algn="just">
              <a:lnSpc>
                <a:spcPts val="3361"/>
              </a:lnSpc>
            </a:pPr>
            <a:r>
              <a:rPr sz="2401" lang="en-US">
                <a:solidFill>
                  <a:srgbClr val="01070A"/>
                </a:solidFill>
                <a:latin typeface="Canva Sans Bold"/>
              </a:rPr>
              <a:t>In conclusion, the integration of real-time operating system (RTOS) support within a multimedia communication system offers significant advantages. By leveraging RTOS capabilities, such systems can ensure timely processing and delivery of multimedia data, enhancing overall performance and user experience. The seamless coordination facilitated by RTOS enables smooth synchronization of diverse media streams, optimizing resource utilization and minimizing latency. Moreover, RTOS support enhances system reliability and robustness, crucial for mission-critical applications. Overall, the incorporation of RTOS in multimedia communication systems represents a pivotal advancement, promising enhanced efficiency, reliability, and real-time responsiveness in complex communication environments.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671"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grpSp>
        <p:nvGrpSpPr>
          <p:cNvPr id="51" name="Group 3"/>
          <p:cNvGrpSpPr/>
          <p:nvPr/>
        </p:nvGrpSpPr>
        <p:grpSpPr>
          <a:xfrm rot="0">
            <a:off x="3037331" y="2030095"/>
            <a:ext cx="13293258" cy="6791564"/>
            <a:chOff x="0" y="0"/>
            <a:chExt cx="3501105" cy="1788725"/>
          </a:xfrm>
        </p:grpSpPr>
        <p:sp>
          <p:nvSpPr>
            <p:cNvPr id="1048672" name="Freeform 4"/>
            <p:cNvSpPr/>
            <p:nvPr/>
          </p:nvSpPr>
          <p:spPr>
            <a:xfrm rot="0" flipH="0" flipV="0">
              <a:off x="0" y="0"/>
              <a:ext cx="3501105" cy="1788725"/>
            </a:xfrm>
            <a:custGeom>
              <a:avLst/>
              <a:ah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sp>
        <p:sp>
          <p:nvSpPr>
            <p:cNvPr id="1048673" name="TextBox 5"/>
            <p:cNvSpPr txBox="1"/>
            <p:nvPr/>
          </p:nvSpPr>
          <p:spPr>
            <a:xfrm>
              <a:off x="0" y="-47625"/>
              <a:ext cx="3501105" cy="1836350"/>
            </a:xfrm>
            <a:prstGeom prst="rect"/>
          </p:spPr>
          <p:txBody>
            <a:bodyPr anchor="ctr" bIns="50800" lIns="50800" rIns="50800" rtlCol="0" tIns="50800"/>
            <a:p>
              <a:pPr algn="ctr">
                <a:lnSpc>
                  <a:spcPts val="3210"/>
                </a:lnSpc>
              </a:pPr>
            </a:p>
          </p:txBody>
        </p:sp>
      </p:grpSp>
      <p:grpSp>
        <p:nvGrpSpPr>
          <p:cNvPr id="52" name="Group 6"/>
          <p:cNvGrpSpPr/>
          <p:nvPr/>
        </p:nvGrpSpPr>
        <p:grpSpPr>
          <a:xfrm rot="-147716">
            <a:off x="2344551" y="1559427"/>
            <a:ext cx="13668491" cy="7168147"/>
            <a:chOff x="0" y="0"/>
            <a:chExt cx="3599932" cy="1887907"/>
          </a:xfrm>
        </p:grpSpPr>
        <p:sp>
          <p:nvSpPr>
            <p:cNvPr id="1048674" name="Freeform 7"/>
            <p:cNvSpPr/>
            <p:nvPr/>
          </p:nvSpPr>
          <p:spPr>
            <a:xfrm rot="0" flipH="0" flipV="0">
              <a:off x="0" y="0"/>
              <a:ext cx="3599932" cy="1887907"/>
            </a:xfrm>
            <a:custGeom>
              <a:avLst/>
              <a:ahLst/>
              <a:rect l="l" t="t" r="r" b="b"/>
              <a:pathLst>
                <a:path w="3599932" h="1887907">
                  <a:moveTo>
                    <a:pt x="6230" y="0"/>
                  </a:moveTo>
                  <a:lnTo>
                    <a:pt x="3593701" y="0"/>
                  </a:lnTo>
                  <a:cubicBezTo>
                    <a:pt x="3597142" y="0"/>
                    <a:pt x="3599932" y="2789"/>
                    <a:pt x="3599932" y="6230"/>
                  </a:cubicBezTo>
                  <a:lnTo>
                    <a:pt x="3599932" y="1881676"/>
                  </a:lnTo>
                  <a:cubicBezTo>
                    <a:pt x="3599932" y="1885117"/>
                    <a:pt x="3597142" y="1887907"/>
                    <a:pt x="3593701" y="1887907"/>
                  </a:cubicBezTo>
                  <a:lnTo>
                    <a:pt x="6230" y="1887907"/>
                  </a:lnTo>
                  <a:cubicBezTo>
                    <a:pt x="2789" y="1887907"/>
                    <a:pt x="0" y="1885117"/>
                    <a:pt x="0" y="1881676"/>
                  </a:cubicBezTo>
                  <a:lnTo>
                    <a:pt x="0" y="6230"/>
                  </a:lnTo>
                  <a:cubicBezTo>
                    <a:pt x="0" y="2789"/>
                    <a:pt x="2789" y="0"/>
                    <a:pt x="6230" y="0"/>
                  </a:cubicBezTo>
                  <a:close/>
                </a:path>
              </a:pathLst>
            </a:custGeom>
            <a:solidFill>
              <a:srgbClr val="FFFFFF"/>
            </a:solidFill>
            <a:ln w="38100" cap="sq">
              <a:solidFill>
                <a:srgbClr val="000000"/>
              </a:solidFill>
              <a:prstDash val="solid"/>
              <a:miter/>
            </a:ln>
          </p:spPr>
        </p:sp>
        <p:sp>
          <p:nvSpPr>
            <p:cNvPr id="1048675" name="TextBox 8"/>
            <p:cNvSpPr txBox="1"/>
            <p:nvPr/>
          </p:nvSpPr>
          <p:spPr>
            <a:xfrm>
              <a:off x="0" y="-47625"/>
              <a:ext cx="3599932" cy="1935532"/>
            </a:xfrm>
            <a:prstGeom prst="rect"/>
          </p:spPr>
          <p:txBody>
            <a:bodyPr anchor="ctr" bIns="50800" lIns="50800" rIns="50800" rtlCol="0" tIns="50800"/>
            <a:p>
              <a:pPr algn="ctr">
                <a:lnSpc>
                  <a:spcPts val="3210"/>
                </a:lnSpc>
              </a:pPr>
            </a:p>
          </p:txBody>
        </p:sp>
      </p:grpSp>
      <p:sp>
        <p:nvSpPr>
          <p:cNvPr id="1048676" name="Freeform 9"/>
          <p:cNvSpPr/>
          <p:nvPr/>
        </p:nvSpPr>
        <p:spPr>
          <a:xfrm rot="0" flipH="0" flipV="0">
            <a:off x="6848618" y="1083256"/>
            <a:ext cx="3667332" cy="946839"/>
          </a:xfrm>
          <a:custGeom>
            <a:avLst/>
            <a:ahLst/>
            <a:rect l="l" t="t" r="r" b="b"/>
            <a:pathLst>
              <a:path w="3667332" h="946839">
                <a:moveTo>
                  <a:pt x="0" y="0"/>
                </a:moveTo>
                <a:lnTo>
                  <a:pt x="3667332" y="0"/>
                </a:lnTo>
                <a:lnTo>
                  <a:pt x="3667332" y="946839"/>
                </a:lnTo>
                <a:lnTo>
                  <a:pt x="0" y="946839"/>
                </a:lnTo>
                <a:lnTo>
                  <a:pt x="0" y="0"/>
                </a:lnTo>
                <a:close/>
              </a:path>
            </a:pathLst>
          </a:custGeom>
          <a:blipFill>
            <a:blip xmlns:r="http://schemas.openxmlformats.org/officeDocument/2006/relationships" r:embed="rId2"/>
            <a:stretch>
              <a:fillRect l="0" t="0" r="0" b="0"/>
            </a:stretch>
          </a:blipFill>
        </p:spPr>
      </p:sp>
      <p:sp>
        <p:nvSpPr>
          <p:cNvPr id="1048677" name="Freeform 10"/>
          <p:cNvSpPr/>
          <p:nvPr/>
        </p:nvSpPr>
        <p:spPr>
          <a:xfrm rot="0" flipH="0" flipV="0">
            <a:off x="12944528" y="6463176"/>
            <a:ext cx="6432325" cy="3823824"/>
          </a:xfrm>
          <a:custGeom>
            <a:avLst/>
            <a:ahLst/>
            <a:rect l="l" t="t" r="r" b="b"/>
            <a:pathLst>
              <a:path w="6432325" h="3823824">
                <a:moveTo>
                  <a:pt x="0" y="0"/>
                </a:moveTo>
                <a:lnTo>
                  <a:pt x="6432325" y="0"/>
                </a:lnTo>
                <a:lnTo>
                  <a:pt x="6432325" y="3823824"/>
                </a:lnTo>
                <a:lnTo>
                  <a:pt x="0" y="3823824"/>
                </a:lnTo>
                <a:lnTo>
                  <a:pt x="0" y="0"/>
                </a:lnTo>
                <a:close/>
              </a:path>
            </a:pathLst>
          </a:custGeom>
          <a:blipFill>
            <a:blip xmlns:r="http://schemas.openxmlformats.org/officeDocument/2006/relationships" r:embed="rId3"/>
            <a:stretch>
              <a:fillRect l="0" t="0" r="0" b="0"/>
            </a:stretch>
          </a:blipFill>
        </p:spPr>
      </p:sp>
      <p:sp>
        <p:nvSpPr>
          <p:cNvPr id="1048678" name="TextBox 11"/>
          <p:cNvSpPr txBox="1"/>
          <p:nvPr/>
        </p:nvSpPr>
        <p:spPr>
          <a:xfrm rot="0">
            <a:off x="2196902" y="1906270"/>
            <a:ext cx="5623213" cy="1086343"/>
          </a:xfrm>
          <a:prstGeom prst="rect"/>
        </p:spPr>
        <p:txBody>
          <a:bodyPr anchor="t" bIns="0" lIns="0" rIns="0" rtlCol="0" tIns="0">
            <a:spAutoFit/>
          </a:bodyPr>
          <a:p>
            <a:pPr algn="ctr" indent="0" lvl="0" marL="0">
              <a:lnSpc>
                <a:spcPts val="8865"/>
              </a:lnSpc>
              <a:spcBef>
                <a:spcPct val="0"/>
              </a:spcBef>
            </a:pPr>
            <a:r>
              <a:rPr sz="6332" lang="en-US">
                <a:solidFill>
                  <a:srgbClr val="01070A"/>
                </a:solidFill>
                <a:latin typeface="Carelia"/>
              </a:rPr>
              <a:t>Future Scope</a:t>
            </a:r>
          </a:p>
        </p:txBody>
      </p:sp>
      <p:sp>
        <p:nvSpPr>
          <p:cNvPr id="1048679" name="TextBox 12"/>
          <p:cNvSpPr txBox="1"/>
          <p:nvPr/>
        </p:nvSpPr>
        <p:spPr>
          <a:xfrm rot="0">
            <a:off x="2484190" y="3053380"/>
            <a:ext cx="10649733" cy="5668721"/>
          </a:xfrm>
          <a:prstGeom prst="rect"/>
        </p:spPr>
        <p:txBody>
          <a:bodyPr anchor="t" bIns="0" lIns="0" rIns="0" rtlCol="0" tIns="0">
            <a:spAutoFit/>
          </a:bodyPr>
          <a:p>
            <a:pPr indent="-267958" lvl="1" marL="535916">
              <a:lnSpc>
                <a:spcPts val="3475"/>
              </a:lnSpc>
              <a:buFont typeface="Arial"/>
              <a:buChar char="•"/>
            </a:pPr>
            <a:r>
              <a:rPr sz="2482" lang="en-US">
                <a:solidFill>
                  <a:srgbClr val="01070A"/>
                </a:solidFill>
                <a:latin typeface="Dosis Bold"/>
              </a:rPr>
              <a:t>Real-time operating system (RTOS) integration ensures timely processing of multimedia data in communication systems.</a:t>
            </a:r>
          </a:p>
          <a:p>
            <a:pPr indent="-267958" lvl="1" marL="535916">
              <a:lnSpc>
                <a:spcPts val="3475"/>
              </a:lnSpc>
              <a:buFont typeface="Arial"/>
              <a:buChar char="•"/>
            </a:pPr>
            <a:r>
              <a:rPr sz="2482" lang="en-US">
                <a:solidFill>
                  <a:srgbClr val="01070A"/>
                </a:solidFill>
                <a:latin typeface="Dosis Bold"/>
              </a:rPr>
              <a:t>Enhanced support for multimedia streaming, ensuring minimal latency and jitter for real-time delivery.</a:t>
            </a:r>
          </a:p>
          <a:p>
            <a:pPr indent="-267958" lvl="1" marL="535916">
              <a:lnSpc>
                <a:spcPts val="3475"/>
              </a:lnSpc>
              <a:buFont typeface="Arial"/>
              <a:buChar char="•"/>
            </a:pPr>
            <a:r>
              <a:rPr sz="2482" lang="en-US">
                <a:solidFill>
                  <a:srgbClr val="01070A"/>
                </a:solidFill>
                <a:latin typeface="Dosis Bold"/>
              </a:rPr>
              <a:t> Improved system reliability and stability through deterministic scheduling and resource management.</a:t>
            </a:r>
          </a:p>
          <a:p>
            <a:pPr indent="-267958" lvl="1" marL="535916">
              <a:lnSpc>
                <a:spcPts val="3475"/>
              </a:lnSpc>
              <a:buFont typeface="Arial"/>
              <a:buChar char="•"/>
            </a:pPr>
            <a:r>
              <a:rPr sz="2482" lang="en-US">
                <a:solidFill>
                  <a:srgbClr val="01070A"/>
                </a:solidFill>
                <a:latin typeface="Dosis Bold"/>
              </a:rPr>
              <a:t> Facilitation of seamless integration with diverse multimedia devices and protocols.</a:t>
            </a:r>
          </a:p>
          <a:p>
            <a:pPr indent="-267958" lvl="1" marL="535916">
              <a:lnSpc>
                <a:spcPts val="3475"/>
              </a:lnSpc>
              <a:buFont typeface="Arial"/>
              <a:buChar char="•"/>
            </a:pPr>
            <a:r>
              <a:rPr sz="2482" lang="en-US">
                <a:solidFill>
                  <a:srgbClr val="01070A"/>
                </a:solidFill>
                <a:latin typeface="Dosis Bold"/>
              </a:rPr>
              <a:t>Potential for advanced features such as prioritized data handling, dynamic bandwidth allocation, and Quality of Service (QoS) optimization.</a:t>
            </a:r>
          </a:p>
          <a:p>
            <a:pPr algn="l" indent="-267958" lvl="1" marL="535916">
              <a:lnSpc>
                <a:spcPts val="3475"/>
              </a:lnSpc>
              <a:spcBef>
                <a:spcPct val="0"/>
              </a:spcBef>
              <a:buFont typeface="Arial"/>
              <a:buChar char="•"/>
            </a:pPr>
            <a:r>
              <a:rPr sz="2482" lang="en-US">
                <a:solidFill>
                  <a:srgbClr val="01070A"/>
                </a:solidFill>
                <a:latin typeface="Dosis Bold"/>
              </a:rPr>
              <a:t> Future developments may focus on enhancing RTOS capabilities for emerging multimedia formats and communication technologies, fostering greater efficiency and scalability.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sp>
        <p:nvSpPr>
          <p:cNvPr id="1048680"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grpSp>
        <p:nvGrpSpPr>
          <p:cNvPr id="54" name="Group 3"/>
          <p:cNvGrpSpPr/>
          <p:nvPr/>
        </p:nvGrpSpPr>
        <p:grpSpPr>
          <a:xfrm rot="93123">
            <a:off x="1954901" y="1051408"/>
            <a:ext cx="15387122" cy="8426635"/>
            <a:chOff x="0" y="0"/>
            <a:chExt cx="4717496" cy="2583499"/>
          </a:xfrm>
        </p:grpSpPr>
        <p:sp>
          <p:nvSpPr>
            <p:cNvPr id="1048681" name="Freeform 4"/>
            <p:cNvSpPr/>
            <p:nvPr/>
          </p:nvSpPr>
          <p:spPr>
            <a:xfrm rot="0" flipH="0" flipV="0">
              <a:off x="0" y="0"/>
              <a:ext cx="4717496" cy="2583499"/>
            </a:xfrm>
            <a:custGeom>
              <a:avLst/>
              <a:ahLst/>
              <a:rect l="l" t="t" r="r" b="b"/>
              <a:pathLst>
                <a:path w="4717496" h="2583499">
                  <a:moveTo>
                    <a:pt x="13082" y="0"/>
                  </a:moveTo>
                  <a:lnTo>
                    <a:pt x="4704414" y="0"/>
                  </a:lnTo>
                  <a:cubicBezTo>
                    <a:pt x="4707884" y="0"/>
                    <a:pt x="4711211" y="1378"/>
                    <a:pt x="4713665" y="3832"/>
                  </a:cubicBezTo>
                  <a:cubicBezTo>
                    <a:pt x="4716118" y="6285"/>
                    <a:pt x="4717496" y="9612"/>
                    <a:pt x="4717496" y="13082"/>
                  </a:cubicBezTo>
                  <a:lnTo>
                    <a:pt x="4717496" y="2570417"/>
                  </a:lnTo>
                  <a:cubicBezTo>
                    <a:pt x="4717496" y="2573887"/>
                    <a:pt x="4716118" y="2577214"/>
                    <a:pt x="4713665" y="2579668"/>
                  </a:cubicBezTo>
                  <a:cubicBezTo>
                    <a:pt x="4711211" y="2582121"/>
                    <a:pt x="4707884" y="2583499"/>
                    <a:pt x="4704414" y="2583499"/>
                  </a:cubicBezTo>
                  <a:lnTo>
                    <a:pt x="13082" y="2583499"/>
                  </a:lnTo>
                  <a:cubicBezTo>
                    <a:pt x="9612" y="2583499"/>
                    <a:pt x="6285" y="2582121"/>
                    <a:pt x="3832" y="2579668"/>
                  </a:cubicBezTo>
                  <a:cubicBezTo>
                    <a:pt x="1378" y="2577214"/>
                    <a:pt x="0" y="2573887"/>
                    <a:pt x="0" y="2570417"/>
                  </a:cubicBezTo>
                  <a:lnTo>
                    <a:pt x="0" y="13082"/>
                  </a:lnTo>
                  <a:cubicBezTo>
                    <a:pt x="0" y="9612"/>
                    <a:pt x="1378" y="6285"/>
                    <a:pt x="3832" y="3832"/>
                  </a:cubicBezTo>
                  <a:cubicBezTo>
                    <a:pt x="6285" y="1378"/>
                    <a:pt x="9612" y="0"/>
                    <a:pt x="13082" y="0"/>
                  </a:cubicBezTo>
                  <a:close/>
                </a:path>
              </a:pathLst>
            </a:custGeom>
            <a:solidFill>
              <a:srgbClr val="000000">
                <a:alpha val="31765"/>
              </a:srgbClr>
            </a:solidFill>
            <a:ln cap="rnd">
              <a:noFill/>
              <a:prstDash val="solid"/>
              <a:round/>
            </a:ln>
          </p:spPr>
        </p:sp>
        <p:sp>
          <p:nvSpPr>
            <p:cNvPr id="1048682" name="TextBox 5"/>
            <p:cNvSpPr txBox="1"/>
            <p:nvPr/>
          </p:nvSpPr>
          <p:spPr>
            <a:xfrm>
              <a:off x="0" y="-47625"/>
              <a:ext cx="4717496" cy="2631124"/>
            </a:xfrm>
            <a:prstGeom prst="rect"/>
          </p:spPr>
          <p:txBody>
            <a:bodyPr anchor="ctr" bIns="50800" lIns="50800" rIns="50800" rtlCol="0" tIns="50800"/>
            <a:p>
              <a:pPr algn="ctr" indent="0" lvl="0" marL="0">
                <a:lnSpc>
                  <a:spcPts val="3210"/>
                </a:lnSpc>
                <a:spcBef>
                  <a:spcPct val="0"/>
                </a:spcBef>
              </a:pPr>
            </a:p>
          </p:txBody>
        </p:sp>
      </p:grpSp>
      <p:grpSp>
        <p:nvGrpSpPr>
          <p:cNvPr id="55" name="Group 6"/>
          <p:cNvGrpSpPr/>
          <p:nvPr/>
        </p:nvGrpSpPr>
        <p:grpSpPr>
          <a:xfrm rot="0">
            <a:off x="1689757" y="1028700"/>
            <a:ext cx="15471700" cy="8660504"/>
            <a:chOff x="0" y="0"/>
            <a:chExt cx="4743427" cy="2655200"/>
          </a:xfrm>
        </p:grpSpPr>
        <p:sp>
          <p:nvSpPr>
            <p:cNvPr id="1048683" name="Freeform 7"/>
            <p:cNvSpPr/>
            <p:nvPr/>
          </p:nvSpPr>
          <p:spPr>
            <a:xfrm rot="0" flipH="0" flipV="0">
              <a:off x="0" y="0"/>
              <a:ext cx="4743427" cy="2655201"/>
            </a:xfrm>
            <a:custGeom>
              <a:avLst/>
              <a:ahLst/>
              <a:rect l="l" t="t" r="r" b="b"/>
              <a:pathLst>
                <a:path w="4743427" h="2655201">
                  <a:moveTo>
                    <a:pt x="5504" y="0"/>
                  </a:moveTo>
                  <a:lnTo>
                    <a:pt x="4737922" y="0"/>
                  </a:lnTo>
                  <a:cubicBezTo>
                    <a:pt x="4739382" y="0"/>
                    <a:pt x="4740782" y="580"/>
                    <a:pt x="4741814" y="1612"/>
                  </a:cubicBezTo>
                  <a:cubicBezTo>
                    <a:pt x="4742847" y="2644"/>
                    <a:pt x="4743427" y="4044"/>
                    <a:pt x="4743427" y="5504"/>
                  </a:cubicBezTo>
                  <a:lnTo>
                    <a:pt x="4743427" y="2649696"/>
                  </a:lnTo>
                  <a:cubicBezTo>
                    <a:pt x="4743427" y="2651156"/>
                    <a:pt x="4742847" y="2652556"/>
                    <a:pt x="4741814" y="2653588"/>
                  </a:cubicBezTo>
                  <a:cubicBezTo>
                    <a:pt x="4740782" y="2654621"/>
                    <a:pt x="4739382" y="2655201"/>
                    <a:pt x="4737922" y="2655201"/>
                  </a:cubicBezTo>
                  <a:lnTo>
                    <a:pt x="5504" y="2655201"/>
                  </a:lnTo>
                  <a:cubicBezTo>
                    <a:pt x="4044" y="2655201"/>
                    <a:pt x="2644" y="2654621"/>
                    <a:pt x="1612" y="2653588"/>
                  </a:cubicBezTo>
                  <a:cubicBezTo>
                    <a:pt x="580" y="2652556"/>
                    <a:pt x="0" y="2651156"/>
                    <a:pt x="0" y="2649696"/>
                  </a:cubicBezTo>
                  <a:lnTo>
                    <a:pt x="0" y="5504"/>
                  </a:lnTo>
                  <a:cubicBezTo>
                    <a:pt x="0" y="4044"/>
                    <a:pt x="580" y="2644"/>
                    <a:pt x="1612" y="1612"/>
                  </a:cubicBezTo>
                  <a:cubicBezTo>
                    <a:pt x="2644" y="580"/>
                    <a:pt x="4044" y="0"/>
                    <a:pt x="5504" y="0"/>
                  </a:cubicBezTo>
                  <a:close/>
                </a:path>
              </a:pathLst>
            </a:custGeom>
            <a:solidFill>
              <a:srgbClr val="FFFFFF"/>
            </a:solidFill>
            <a:ln w="19050" cap="sq">
              <a:solidFill>
                <a:srgbClr val="000000"/>
              </a:solidFill>
              <a:prstDash val="solid"/>
              <a:miter/>
            </a:ln>
          </p:spPr>
        </p:sp>
        <p:sp>
          <p:nvSpPr>
            <p:cNvPr id="1048684" name="TextBox 8"/>
            <p:cNvSpPr txBox="1"/>
            <p:nvPr/>
          </p:nvSpPr>
          <p:spPr>
            <a:xfrm>
              <a:off x="0" y="-47625"/>
              <a:ext cx="4743427" cy="2702825"/>
            </a:xfrm>
            <a:prstGeom prst="rect"/>
          </p:spPr>
          <p:txBody>
            <a:bodyPr anchor="ctr" bIns="50800" lIns="50800" rIns="50800" rtlCol="0" tIns="50800"/>
            <a:p>
              <a:pPr algn="ctr">
                <a:lnSpc>
                  <a:spcPts val="3210"/>
                </a:lnSpc>
              </a:pPr>
            </a:p>
          </p:txBody>
        </p:sp>
      </p:grpSp>
      <p:sp>
        <p:nvSpPr>
          <p:cNvPr id="1048685" name="Freeform 9"/>
          <p:cNvSpPr/>
          <p:nvPr/>
        </p:nvSpPr>
        <p:spPr>
          <a:xfrm rot="-117286" flipH="0" flipV="0">
            <a:off x="15516154" y="-409057"/>
            <a:ext cx="2687468" cy="3165113"/>
          </a:xfrm>
          <a:custGeom>
            <a:avLst/>
            <a:ahLst/>
            <a:rect l="l" t="t" r="r" b="b"/>
            <a:pathLst>
              <a:path w="2687468" h="3165113">
                <a:moveTo>
                  <a:pt x="0" y="0"/>
                </a:moveTo>
                <a:lnTo>
                  <a:pt x="2687468" y="0"/>
                </a:lnTo>
                <a:lnTo>
                  <a:pt x="2687468" y="3165112"/>
                </a:lnTo>
                <a:lnTo>
                  <a:pt x="0" y="3165112"/>
                </a:lnTo>
                <a:lnTo>
                  <a:pt x="0" y="0"/>
                </a:lnTo>
                <a:close/>
              </a:path>
            </a:pathLst>
          </a:custGeom>
          <a:blipFill>
            <a:blip xmlns:r="http://schemas.openxmlformats.org/officeDocument/2006/relationships" r:embed="rId2"/>
            <a:stretch>
              <a:fillRect l="0" t="0" r="0" b="0"/>
            </a:stretch>
          </a:blipFill>
        </p:spPr>
      </p:sp>
      <p:sp>
        <p:nvSpPr>
          <p:cNvPr id="1048686" name="Freeform 10"/>
          <p:cNvSpPr/>
          <p:nvPr/>
        </p:nvSpPr>
        <p:spPr>
          <a:xfrm rot="0" flipH="0" flipV="0">
            <a:off x="1599071" y="195575"/>
            <a:ext cx="1239167" cy="1189600"/>
          </a:xfrm>
          <a:custGeom>
            <a:avLst/>
            <a:ahLst/>
            <a:rect l="l" t="t" r="r" b="b"/>
            <a:pathLst>
              <a:path w="1239167" h="1189600">
                <a:moveTo>
                  <a:pt x="0" y="0"/>
                </a:moveTo>
                <a:lnTo>
                  <a:pt x="1239167" y="0"/>
                </a:lnTo>
                <a:lnTo>
                  <a:pt x="1239167" y="1189600"/>
                </a:lnTo>
                <a:lnTo>
                  <a:pt x="0" y="1189600"/>
                </a:lnTo>
                <a:lnTo>
                  <a:pt x="0" y="0"/>
                </a:lnTo>
                <a:close/>
              </a:path>
            </a:pathLst>
          </a:custGeom>
          <a:blipFill>
            <a:blip xmlns:r="http://schemas.openxmlformats.org/officeDocument/2006/relationships" r:embed="rId3"/>
            <a:stretch>
              <a:fillRect l="0" t="0" r="0" b="0"/>
            </a:stretch>
          </a:blipFill>
        </p:spPr>
      </p:sp>
      <p:sp>
        <p:nvSpPr>
          <p:cNvPr id="1048687" name="TextBox 11"/>
          <p:cNvSpPr txBox="1"/>
          <p:nvPr/>
        </p:nvSpPr>
        <p:spPr>
          <a:xfrm rot="0">
            <a:off x="530933" y="1261350"/>
            <a:ext cx="8894674" cy="1086934"/>
          </a:xfrm>
          <a:prstGeom prst="rect"/>
        </p:spPr>
        <p:txBody>
          <a:bodyPr anchor="t" bIns="0" lIns="0" rIns="0" rtlCol="0" tIns="0">
            <a:spAutoFit/>
          </a:bodyPr>
          <a:p>
            <a:pPr algn="ctr" indent="0" lvl="0" marL="0">
              <a:lnSpc>
                <a:spcPts val="8865"/>
              </a:lnSpc>
              <a:spcBef>
                <a:spcPct val="0"/>
              </a:spcBef>
            </a:pPr>
            <a:r>
              <a:rPr sz="6332" lang="en-US">
                <a:solidFill>
                  <a:srgbClr val="01070A"/>
                </a:solidFill>
                <a:latin typeface="Carelia"/>
              </a:rPr>
              <a:t>Literature survey</a:t>
            </a:r>
          </a:p>
        </p:txBody>
      </p:sp>
      <p:sp>
        <p:nvSpPr>
          <p:cNvPr id="1048688" name="TextBox 12"/>
          <p:cNvSpPr txBox="1"/>
          <p:nvPr/>
        </p:nvSpPr>
        <p:spPr>
          <a:xfrm rot="0">
            <a:off x="2620493" y="2997678"/>
            <a:ext cx="11702702" cy="6260622"/>
          </a:xfrm>
          <a:prstGeom prst="rect"/>
        </p:spPr>
        <p:txBody>
          <a:bodyPr anchor="t" bIns="0" lIns="0" rIns="0" rtlCol="0" tIns="0">
            <a:spAutoFit/>
          </a:bodyPr>
          <a:p>
            <a:pPr algn="just">
              <a:lnSpc>
                <a:spcPts val="3526"/>
              </a:lnSpc>
            </a:pPr>
            <a:r>
              <a:rPr sz="2518" lang="en-US">
                <a:solidFill>
                  <a:srgbClr val="01070A"/>
                </a:solidFill>
                <a:latin typeface="Canva Sans Bold"/>
              </a:rPr>
              <a:t>Real-time operating system (RTOS) support plays a crucial role in ensuring the seamless operation of multimedia communication systems. These systems require precise timing and scheduling mechanisms to handle various types of media streams, such as audio, video, and data, in real time. A literature survey reveals a plethora of research efforts focusing on optimizing RTOS functionalities to meet the stringent requirements of multimedia communication systems. Key areas of investigation include scheduling algorithms, resource management techniques, and performance evaluation methodologies tailored specifically to the demands of multimedia applications. By analyzing existing literature, researchers aim to identify trends, challenges, and opportunities for further advancements in RTOS support for multimedia communication systems, ultimately contributing to enhanced reliability, efficiency, and quality of service in real-time multimedia applications.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sp>
        <p:nvSpPr>
          <p:cNvPr id="1048689"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grpSp>
        <p:nvGrpSpPr>
          <p:cNvPr id="57" name="Group 3"/>
          <p:cNvGrpSpPr/>
          <p:nvPr/>
        </p:nvGrpSpPr>
        <p:grpSpPr>
          <a:xfrm rot="93123">
            <a:off x="2244226" y="1467293"/>
            <a:ext cx="13118097" cy="8000329"/>
            <a:chOff x="0" y="0"/>
            <a:chExt cx="4021842" cy="2452799"/>
          </a:xfrm>
        </p:grpSpPr>
        <p:sp>
          <p:nvSpPr>
            <p:cNvPr id="1048690" name="Freeform 4"/>
            <p:cNvSpPr/>
            <p:nvPr/>
          </p:nvSpPr>
          <p:spPr>
            <a:xfrm rot="0" flipH="0" flipV="0">
              <a:off x="0" y="0"/>
              <a:ext cx="4021842" cy="2452800"/>
            </a:xfrm>
            <a:custGeom>
              <a:avLst/>
              <a:ahLst/>
              <a:rect l="l" t="t" r="r" b="b"/>
              <a:pathLst>
                <a:path w="4021842" h="2452800">
                  <a:moveTo>
                    <a:pt x="15344" y="0"/>
                  </a:moveTo>
                  <a:lnTo>
                    <a:pt x="4006497" y="0"/>
                  </a:lnTo>
                  <a:cubicBezTo>
                    <a:pt x="4010567" y="0"/>
                    <a:pt x="4014470" y="1617"/>
                    <a:pt x="4017347" y="4494"/>
                  </a:cubicBezTo>
                  <a:cubicBezTo>
                    <a:pt x="4020225" y="7372"/>
                    <a:pt x="4021842" y="11275"/>
                    <a:pt x="4021842" y="15344"/>
                  </a:cubicBezTo>
                  <a:lnTo>
                    <a:pt x="4021842" y="2437455"/>
                  </a:lnTo>
                  <a:cubicBezTo>
                    <a:pt x="4021842" y="2441525"/>
                    <a:pt x="4020225" y="2445428"/>
                    <a:pt x="4017347" y="2448305"/>
                  </a:cubicBezTo>
                  <a:cubicBezTo>
                    <a:pt x="4014470" y="2451183"/>
                    <a:pt x="4010567" y="2452800"/>
                    <a:pt x="4006497" y="2452800"/>
                  </a:cubicBezTo>
                  <a:lnTo>
                    <a:pt x="15344" y="2452800"/>
                  </a:lnTo>
                  <a:cubicBezTo>
                    <a:pt x="11275" y="2452800"/>
                    <a:pt x="7372" y="2451183"/>
                    <a:pt x="4494" y="2448305"/>
                  </a:cubicBezTo>
                  <a:cubicBezTo>
                    <a:pt x="1617" y="2445428"/>
                    <a:pt x="0" y="2441525"/>
                    <a:pt x="0" y="2437455"/>
                  </a:cubicBezTo>
                  <a:lnTo>
                    <a:pt x="0" y="15344"/>
                  </a:lnTo>
                  <a:cubicBezTo>
                    <a:pt x="0" y="11275"/>
                    <a:pt x="1617" y="7372"/>
                    <a:pt x="4494" y="4494"/>
                  </a:cubicBezTo>
                  <a:cubicBezTo>
                    <a:pt x="7372" y="1617"/>
                    <a:pt x="11275" y="0"/>
                    <a:pt x="15344" y="0"/>
                  </a:cubicBezTo>
                  <a:close/>
                </a:path>
              </a:pathLst>
            </a:custGeom>
            <a:solidFill>
              <a:srgbClr val="000000">
                <a:alpha val="31765"/>
              </a:srgbClr>
            </a:solidFill>
            <a:ln cap="rnd">
              <a:noFill/>
              <a:prstDash val="solid"/>
              <a:round/>
            </a:ln>
          </p:spPr>
        </p:sp>
        <p:sp>
          <p:nvSpPr>
            <p:cNvPr id="1048691" name="TextBox 5"/>
            <p:cNvSpPr txBox="1"/>
            <p:nvPr/>
          </p:nvSpPr>
          <p:spPr>
            <a:xfrm>
              <a:off x="0" y="-47625"/>
              <a:ext cx="4021842" cy="2500424"/>
            </a:xfrm>
            <a:prstGeom prst="rect"/>
          </p:spPr>
          <p:txBody>
            <a:bodyPr anchor="ctr" bIns="50800" lIns="50800" rIns="50800" rtlCol="0" tIns="50800"/>
            <a:p>
              <a:pPr algn="ctr" indent="0" lvl="0" marL="0">
                <a:lnSpc>
                  <a:spcPts val="3210"/>
                </a:lnSpc>
                <a:spcBef>
                  <a:spcPct val="0"/>
                </a:spcBef>
              </a:pPr>
            </a:p>
          </p:txBody>
        </p:sp>
      </p:grpSp>
      <p:grpSp>
        <p:nvGrpSpPr>
          <p:cNvPr id="58" name="Group 6"/>
          <p:cNvGrpSpPr/>
          <p:nvPr/>
        </p:nvGrpSpPr>
        <p:grpSpPr>
          <a:xfrm rot="0">
            <a:off x="1921443" y="933053"/>
            <a:ext cx="12705720" cy="8334250"/>
            <a:chOff x="0" y="0"/>
            <a:chExt cx="3895412" cy="2555175"/>
          </a:xfrm>
        </p:grpSpPr>
        <p:sp>
          <p:nvSpPr>
            <p:cNvPr id="1048692" name="Freeform 7"/>
            <p:cNvSpPr/>
            <p:nvPr/>
          </p:nvSpPr>
          <p:spPr>
            <a:xfrm rot="0" flipH="0" flipV="0">
              <a:off x="0" y="0"/>
              <a:ext cx="3895412" cy="2555175"/>
            </a:xfrm>
            <a:custGeom>
              <a:avLst/>
              <a:ah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cap="sq">
              <a:solidFill>
                <a:srgbClr val="000000"/>
              </a:solidFill>
              <a:prstDash val="solid"/>
              <a:miter/>
            </a:ln>
          </p:spPr>
        </p:sp>
        <p:sp>
          <p:nvSpPr>
            <p:cNvPr id="1048693" name="TextBox 8"/>
            <p:cNvSpPr txBox="1"/>
            <p:nvPr/>
          </p:nvSpPr>
          <p:spPr>
            <a:xfrm>
              <a:off x="0" y="-47625"/>
              <a:ext cx="3895412" cy="2602800"/>
            </a:xfrm>
            <a:prstGeom prst="rect"/>
          </p:spPr>
          <p:txBody>
            <a:bodyPr anchor="ctr" bIns="50800" lIns="50800" rIns="50800" rtlCol="0" tIns="50800"/>
            <a:p>
              <a:pPr algn="ctr">
                <a:lnSpc>
                  <a:spcPts val="3210"/>
                </a:lnSpc>
              </a:pPr>
            </a:p>
          </p:txBody>
        </p:sp>
      </p:grpSp>
      <p:sp>
        <p:nvSpPr>
          <p:cNvPr id="1048694" name="Freeform 9"/>
          <p:cNvSpPr/>
          <p:nvPr/>
        </p:nvSpPr>
        <p:spPr>
          <a:xfrm rot="-117286" flipH="0" flipV="0">
            <a:off x="12481505" y="1156774"/>
            <a:ext cx="3828638" cy="4509103"/>
          </a:xfrm>
          <a:custGeom>
            <a:avLst/>
            <a:ahLst/>
            <a:rect l="l" t="t" r="r" b="b"/>
            <a:pathLst>
              <a:path w="3828638" h="4509103">
                <a:moveTo>
                  <a:pt x="0" y="0"/>
                </a:moveTo>
                <a:lnTo>
                  <a:pt x="3828638" y="0"/>
                </a:lnTo>
                <a:lnTo>
                  <a:pt x="3828638" y="4509103"/>
                </a:lnTo>
                <a:lnTo>
                  <a:pt x="0" y="4509103"/>
                </a:lnTo>
                <a:lnTo>
                  <a:pt x="0" y="0"/>
                </a:lnTo>
                <a:close/>
              </a:path>
            </a:pathLst>
          </a:custGeom>
          <a:blipFill>
            <a:blip xmlns:r="http://schemas.openxmlformats.org/officeDocument/2006/relationships" r:embed="rId2"/>
            <a:stretch>
              <a:fillRect l="0" t="0" r="0" b="0"/>
            </a:stretch>
          </a:blipFill>
        </p:spPr>
      </p:sp>
      <p:sp>
        <p:nvSpPr>
          <p:cNvPr id="1048695" name="Freeform 10"/>
          <p:cNvSpPr/>
          <p:nvPr/>
        </p:nvSpPr>
        <p:spPr>
          <a:xfrm rot="0" flipH="0" flipV="0">
            <a:off x="2225464" y="239562"/>
            <a:ext cx="1239167" cy="1189600"/>
          </a:xfrm>
          <a:custGeom>
            <a:avLst/>
            <a:ahLst/>
            <a:rect l="l" t="t" r="r" b="b"/>
            <a:pathLst>
              <a:path w="1239167" h="1189600">
                <a:moveTo>
                  <a:pt x="0" y="0"/>
                </a:moveTo>
                <a:lnTo>
                  <a:pt x="1239167" y="0"/>
                </a:lnTo>
                <a:lnTo>
                  <a:pt x="1239167" y="1189600"/>
                </a:lnTo>
                <a:lnTo>
                  <a:pt x="0" y="1189600"/>
                </a:lnTo>
                <a:lnTo>
                  <a:pt x="0" y="0"/>
                </a:lnTo>
                <a:close/>
              </a:path>
            </a:pathLst>
          </a:custGeom>
          <a:blipFill>
            <a:blip xmlns:r="http://schemas.openxmlformats.org/officeDocument/2006/relationships" r:embed="rId3"/>
            <a:stretch>
              <a:fillRect l="0" t="0" r="0" b="0"/>
            </a:stretch>
          </a:blipFill>
        </p:spPr>
      </p:sp>
      <p:sp>
        <p:nvSpPr>
          <p:cNvPr id="1048696" name="TextBox 11"/>
          <p:cNvSpPr txBox="1"/>
          <p:nvPr/>
        </p:nvSpPr>
        <p:spPr>
          <a:xfrm rot="0">
            <a:off x="-304556" y="1305337"/>
            <a:ext cx="8894674" cy="1086934"/>
          </a:xfrm>
          <a:prstGeom prst="rect"/>
        </p:spPr>
        <p:txBody>
          <a:bodyPr anchor="t" bIns="0" lIns="0" rIns="0" rtlCol="0" tIns="0">
            <a:spAutoFit/>
          </a:bodyPr>
          <a:p>
            <a:pPr algn="ctr" indent="0" lvl="0" marL="0">
              <a:lnSpc>
                <a:spcPts val="8865"/>
              </a:lnSpc>
              <a:spcBef>
                <a:spcPct val="0"/>
              </a:spcBef>
            </a:pPr>
            <a:r>
              <a:rPr sz="6332" lang="en-US">
                <a:solidFill>
                  <a:srgbClr val="01070A"/>
                </a:solidFill>
                <a:latin typeface="Canva Sans"/>
              </a:rPr>
              <a:t>Reference</a:t>
            </a:r>
          </a:p>
        </p:txBody>
      </p:sp>
      <p:sp>
        <p:nvSpPr>
          <p:cNvPr id="1048697" name="TextBox 12"/>
          <p:cNvSpPr txBox="1"/>
          <p:nvPr/>
        </p:nvSpPr>
        <p:spPr>
          <a:xfrm rot="0">
            <a:off x="2577155" y="2989230"/>
            <a:ext cx="9560668" cy="5443167"/>
          </a:xfrm>
          <a:prstGeom prst="rect"/>
        </p:spPr>
        <p:txBody>
          <a:bodyPr anchor="t" bIns="0" lIns="0" rIns="0" rtlCol="0" tIns="0">
            <a:spAutoFit/>
          </a:bodyPr>
          <a:p>
            <a:pPr indent="-259304" lvl="1" marL="518609">
              <a:lnSpc>
                <a:spcPts val="3362"/>
              </a:lnSpc>
              <a:buFont typeface="Arial"/>
              <a:buChar char="•"/>
            </a:pPr>
            <a:r>
              <a:rPr sz="2402" lang="en-US">
                <a:solidFill>
                  <a:srgbClr val="01070A"/>
                </a:solidFill>
                <a:latin typeface="Canva Sans"/>
              </a:rPr>
              <a:t>Nicolaou, Cosmos. "An architecture for real-time multimedia communication systems." IEEE Journal on selected areas in communications 8.3 (1990).</a:t>
            </a:r>
          </a:p>
          <a:p>
            <a:pPr indent="-259304" lvl="1" marL="518609">
              <a:lnSpc>
                <a:spcPts val="3362"/>
              </a:lnSpc>
              <a:buFont typeface="Arial"/>
              <a:buChar char="•"/>
            </a:pPr>
            <a:r>
              <a:rPr sz="2402" lang="en-US">
                <a:solidFill>
                  <a:srgbClr val="01070A"/>
                </a:solidFill>
                <a:latin typeface="Canva Sans"/>
              </a:rPr>
              <a:t>Fan, Changpeng. "Mmoss: Soft real-time operating system support in a multimedia communication subsystem." IFAC Proceedings Volumes 27.6 (1994).</a:t>
            </a:r>
          </a:p>
          <a:p>
            <a:pPr indent="-259304" lvl="1" marL="518609">
              <a:lnSpc>
                <a:spcPts val="3362"/>
              </a:lnSpc>
              <a:buFont typeface="Arial"/>
              <a:buChar char="•"/>
            </a:pPr>
            <a:r>
              <a:rPr sz="2402" lang="en-US">
                <a:solidFill>
                  <a:srgbClr val="01070A"/>
                </a:solidFill>
                <a:latin typeface="Canva Sans"/>
              </a:rPr>
              <a:t>Plagemann, Thomas, et al. "Operating system support for multimedia systems." Computer communications (2000).</a:t>
            </a:r>
          </a:p>
          <a:p>
            <a:pPr indent="-259304" lvl="1" marL="518609">
              <a:lnSpc>
                <a:spcPts val="3362"/>
              </a:lnSpc>
              <a:buFont typeface="Arial"/>
              <a:buChar char="•"/>
            </a:pPr>
            <a:r>
              <a:rPr sz="2402" lang="en-US">
                <a:solidFill>
                  <a:srgbClr val="01070A"/>
                </a:solidFill>
                <a:latin typeface="Canva Sans"/>
              </a:rPr>
              <a:t>Katcher, Daniel I., Kevin A. Kettler, and Jay K. Strosnider. "Real-time operating systems for multimedia processing." Proceedings 5th Workshop on Hot Topics in Operating Systems (HotOS-V). IEEE, 1995.</a:t>
            </a:r>
          </a:p>
          <a:p>
            <a:pPr>
              <a:lnSpc>
                <a:spcPts val="3502"/>
              </a:lnSpc>
            </a:p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grpSp>
        <p:nvGrpSpPr>
          <p:cNvPr id="60" name="Group 2"/>
          <p:cNvGrpSpPr/>
          <p:nvPr/>
        </p:nvGrpSpPr>
        <p:grpSpPr>
          <a:xfrm rot="0">
            <a:off x="0" y="0"/>
            <a:ext cx="18288000" cy="10287000"/>
            <a:chOff x="0" y="0"/>
            <a:chExt cx="4816593" cy="2709333"/>
          </a:xfrm>
        </p:grpSpPr>
        <p:sp>
          <p:nvSpPr>
            <p:cNvPr id="1048698" name="Freeform 3"/>
            <p:cNvSpPr/>
            <p:nvPr/>
          </p:nvSpPr>
          <p:spPr>
            <a:xfrm rot="0" flipH="0" flipV="0">
              <a:off x="0" y="0"/>
              <a:ext cx="4816592" cy="2709333"/>
            </a:xfrm>
            <a:custGeom>
              <a:avLst/>
              <a:ahLst/>
              <a:rect l="l" t="t" r="r" b="b"/>
              <a:pathLst>
                <a:path w="4816592" h="2709333">
                  <a:moveTo>
                    <a:pt x="0" y="0"/>
                  </a:moveTo>
                  <a:lnTo>
                    <a:pt x="4816592" y="0"/>
                  </a:lnTo>
                  <a:lnTo>
                    <a:pt x="4816592" y="2709333"/>
                  </a:lnTo>
                  <a:lnTo>
                    <a:pt x="0" y="2709333"/>
                  </a:lnTo>
                  <a:close/>
                </a:path>
              </a:pathLst>
            </a:custGeom>
            <a:solidFill>
              <a:srgbClr val="000000">
                <a:alpha val="0"/>
              </a:srgbClr>
            </a:solidFill>
            <a:ln w="657225" cap="sq">
              <a:solidFill>
                <a:srgbClr val="1E3F48"/>
              </a:solidFill>
              <a:prstDash val="solid"/>
              <a:miter/>
            </a:ln>
          </p:spPr>
        </p:sp>
        <p:sp>
          <p:nvSpPr>
            <p:cNvPr id="1048699" name="TextBox 4"/>
            <p:cNvSpPr txBox="1"/>
            <p:nvPr/>
          </p:nvSpPr>
          <p:spPr>
            <a:xfrm>
              <a:off x="0" y="-47625"/>
              <a:ext cx="4816593" cy="2756958"/>
            </a:xfrm>
            <a:prstGeom prst="rect"/>
          </p:spPr>
          <p:txBody>
            <a:bodyPr anchor="ctr" bIns="50800" lIns="50800" rIns="50800" rtlCol="0" tIns="50800"/>
            <a:p>
              <a:pPr algn="ctr">
                <a:lnSpc>
                  <a:spcPts val="3210"/>
                </a:lnSpc>
              </a:pPr>
            </a:p>
          </p:txBody>
        </p:sp>
      </p:grpSp>
      <p:sp>
        <p:nvSpPr>
          <p:cNvPr id="1048700" name="Freeform 5"/>
          <p:cNvSpPr/>
          <p:nvPr/>
        </p:nvSpPr>
        <p:spPr>
          <a:xfrm rot="0" flipH="0" flipV="0">
            <a:off x="14353915" y="7270670"/>
            <a:ext cx="5870081" cy="3489587"/>
          </a:xfrm>
          <a:custGeom>
            <a:avLst/>
            <a:ahLst/>
            <a:rect l="l" t="t" r="r" b="b"/>
            <a:pathLst>
              <a:path w="5870081" h="3489587">
                <a:moveTo>
                  <a:pt x="0" y="0"/>
                </a:moveTo>
                <a:lnTo>
                  <a:pt x="5870081" y="0"/>
                </a:lnTo>
                <a:lnTo>
                  <a:pt x="5870081" y="3489587"/>
                </a:lnTo>
                <a:lnTo>
                  <a:pt x="0" y="3489587"/>
                </a:lnTo>
                <a:lnTo>
                  <a:pt x="0" y="0"/>
                </a:lnTo>
                <a:close/>
              </a:path>
            </a:pathLst>
          </a:custGeom>
          <a:blipFill>
            <a:blip xmlns:r="http://schemas.openxmlformats.org/officeDocument/2006/relationships" r:embed="rId1"/>
            <a:stretch>
              <a:fillRect l="0" t="0" r="0" b="0"/>
            </a:stretch>
          </a:blipFill>
        </p:spPr>
      </p:sp>
      <p:sp>
        <p:nvSpPr>
          <p:cNvPr id="1048701" name="Freeform 6"/>
          <p:cNvSpPr/>
          <p:nvPr/>
        </p:nvSpPr>
        <p:spPr>
          <a:xfrm rot="0" flipH="0" flipV="0">
            <a:off x="-1400634" y="7270670"/>
            <a:ext cx="5777007" cy="4002371"/>
          </a:xfrm>
          <a:custGeom>
            <a:avLst/>
            <a:ahLst/>
            <a:rect l="l" t="t" r="r" b="b"/>
            <a:pathLst>
              <a:path w="5777007" h="4002371">
                <a:moveTo>
                  <a:pt x="0" y="0"/>
                </a:moveTo>
                <a:lnTo>
                  <a:pt x="5777007" y="0"/>
                </a:lnTo>
                <a:lnTo>
                  <a:pt x="5777007" y="4002370"/>
                </a:lnTo>
                <a:lnTo>
                  <a:pt x="0" y="4002370"/>
                </a:lnTo>
                <a:lnTo>
                  <a:pt x="0" y="0"/>
                </a:lnTo>
                <a:close/>
              </a:path>
            </a:pathLst>
          </a:custGeom>
          <a:blipFill>
            <a:blip xmlns:r="http://schemas.openxmlformats.org/officeDocument/2006/relationships" r:embed="rId2"/>
            <a:stretch>
              <a:fillRect l="0" t="0" r="0" b="0"/>
            </a:stretch>
          </a:blipFill>
        </p:spPr>
      </p:sp>
      <p:sp>
        <p:nvSpPr>
          <p:cNvPr id="1048702" name="Freeform 7"/>
          <p:cNvSpPr/>
          <p:nvPr/>
        </p:nvSpPr>
        <p:spPr>
          <a:xfrm rot="0" flipH="0" flipV="0">
            <a:off x="4733260" y="1403749"/>
            <a:ext cx="6777550" cy="6284638"/>
          </a:xfrm>
          <a:custGeom>
            <a:avLst/>
            <a:ahLst/>
            <a:rect l="l" t="t" r="r" b="b"/>
            <a:pathLst>
              <a:path w="6777550" h="6284638">
                <a:moveTo>
                  <a:pt x="0" y="0"/>
                </a:moveTo>
                <a:lnTo>
                  <a:pt x="6777550" y="0"/>
                </a:lnTo>
                <a:lnTo>
                  <a:pt x="6777550" y="6284638"/>
                </a:lnTo>
                <a:lnTo>
                  <a:pt x="0" y="6284638"/>
                </a:lnTo>
                <a:lnTo>
                  <a:pt x="0" y="0"/>
                </a:lnTo>
                <a:close/>
              </a:path>
            </a:pathLst>
          </a:custGeom>
          <a:blipFill>
            <a:blip xmlns:r="http://schemas.openxmlformats.org/officeDocument/2006/relationships" r:embed="rId3"/>
            <a:stretch>
              <a:fillRect l="0" t="0" r="0" b="0"/>
            </a:stretch>
          </a:blipFill>
        </p:spPr>
      </p:sp>
      <p:sp>
        <p:nvSpPr>
          <p:cNvPr id="1048703" name="TextBox 8"/>
          <p:cNvSpPr txBox="1"/>
          <p:nvPr/>
        </p:nvSpPr>
        <p:spPr>
          <a:xfrm rot="0">
            <a:off x="12306785" y="5057775"/>
            <a:ext cx="4982170" cy="3346243"/>
          </a:xfrm>
          <a:prstGeom prst="rect"/>
        </p:spPr>
        <p:txBody>
          <a:bodyPr anchor="t" bIns="0" lIns="0" rIns="0" rtlCol="0" tIns="0">
            <a:spAutoFit/>
          </a:bodyPr>
          <a:p>
            <a:pPr>
              <a:lnSpc>
                <a:spcPts val="6160"/>
              </a:lnSpc>
            </a:pPr>
            <a:r>
              <a:rPr sz="4400" lang="en-US">
                <a:solidFill>
                  <a:srgbClr val="000000"/>
                </a:solidFill>
                <a:latin typeface="Canva Sans Bold"/>
              </a:rPr>
              <a:t>Team members:</a:t>
            </a:r>
          </a:p>
          <a:p>
            <a:pPr>
              <a:lnSpc>
                <a:spcPts val="3500"/>
              </a:lnSpc>
            </a:pPr>
            <a:r>
              <a:rPr sz="2500" lang="en-US">
                <a:solidFill>
                  <a:srgbClr val="000000"/>
                </a:solidFill>
                <a:latin typeface="Canva Sans Bold"/>
              </a:rPr>
              <a:t>M.Ram Jeyanth(192211167)</a:t>
            </a:r>
          </a:p>
          <a:p>
            <a:pPr>
              <a:lnSpc>
                <a:spcPts val="3500"/>
              </a:lnSpc>
            </a:pPr>
            <a:r>
              <a:rPr sz="2500" lang="en-US">
                <a:solidFill>
                  <a:srgbClr val="000000"/>
                </a:solidFill>
                <a:latin typeface="Canva Sans Bold"/>
              </a:rPr>
              <a:t>S.Hariharan(192211110)</a:t>
            </a:r>
          </a:p>
          <a:p>
            <a:pPr>
              <a:lnSpc>
                <a:spcPts val="3500"/>
              </a:lnSpc>
            </a:pPr>
            <a:r>
              <a:rPr sz="2500" lang="en-US">
                <a:solidFill>
                  <a:srgbClr val="000000"/>
                </a:solidFill>
                <a:latin typeface="Canva Sans Bold"/>
              </a:rPr>
              <a:t>Sahik Sharukh Khan(192211800)</a:t>
            </a:r>
          </a:p>
          <a:p>
            <a:pPr>
              <a:lnSpc>
                <a:spcPts val="3500"/>
              </a:lnSpc>
            </a:pPr>
          </a:p>
          <a:p>
            <a:pPr>
              <a:lnSpc>
                <a:spcPts val="3500"/>
              </a:lnSpc>
            </a:pPr>
          </a:p>
          <a:p>
            <a:pPr algn="ctr">
              <a:lnSpc>
                <a:spcPts val="2962"/>
              </a:lnSpc>
            </a:p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594"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sp>
        <p:nvSpPr>
          <p:cNvPr id="1048595" name="Freeform 3"/>
          <p:cNvSpPr/>
          <p:nvPr/>
        </p:nvSpPr>
        <p:spPr>
          <a:xfrm rot="0" flipH="0" flipV="0">
            <a:off x="3373848" y="2930856"/>
            <a:ext cx="674495" cy="506485"/>
          </a:xfrm>
          <a:custGeom>
            <a:avLst/>
            <a:ahLst/>
            <a:rect l="l" t="t" r="r" b="b"/>
            <a:pathLst>
              <a:path w="674495" h="506485">
                <a:moveTo>
                  <a:pt x="0" y="0"/>
                </a:moveTo>
                <a:lnTo>
                  <a:pt x="674496" y="0"/>
                </a:lnTo>
                <a:lnTo>
                  <a:pt x="674496" y="506485"/>
                </a:lnTo>
                <a:lnTo>
                  <a:pt x="0" y="506485"/>
                </a:lnTo>
                <a:lnTo>
                  <a:pt x="0" y="0"/>
                </a:lnTo>
                <a:close/>
              </a:path>
            </a:pathLst>
          </a:custGeom>
          <a:blipFill>
            <a:blip xmlns:r="http://schemas.openxmlformats.org/officeDocument/2006/relationships" r:embed="rId2"/>
            <a:stretch>
              <a:fillRect l="0" t="0" r="0" b="0"/>
            </a:stretch>
          </a:blipFill>
        </p:spPr>
      </p:sp>
      <p:sp>
        <p:nvSpPr>
          <p:cNvPr id="1048596" name="TextBox 4"/>
          <p:cNvSpPr txBox="1"/>
          <p:nvPr/>
        </p:nvSpPr>
        <p:spPr>
          <a:xfrm rot="0">
            <a:off x="257477" y="3136473"/>
            <a:ext cx="18030523" cy="2665477"/>
          </a:xfrm>
          <a:prstGeom prst="rect"/>
        </p:spPr>
        <p:txBody>
          <a:bodyPr anchor="t" bIns="0" lIns="0" rIns="0" rtlCol="0" tIns="0">
            <a:spAutoFit/>
          </a:bodyPr>
          <a:p>
            <a:pPr algn="just">
              <a:lnSpc>
                <a:spcPts val="3498"/>
              </a:lnSpc>
            </a:pPr>
            <a:r>
              <a:rPr sz="2498" lang="en-US">
                <a:solidFill>
                  <a:srgbClr val="01070A"/>
                </a:solidFill>
                <a:latin typeface="Canva Sans Bold"/>
              </a:rPr>
              <a:t>The integration of real-time operating system (RTOS) support within a multimedia communication system is pivotal for ensuring efficient and seamless data processing and transmission. This paper delves into the significance of RTOS in enhancing the performance of multimedia communication systems, particularly in handling time-sensitive tasks. It explores the architecture and functionalities of RTOS, emphasizing its role in facilitating real-time data processing and scheduling tasks based on priority levels. The study highlights the challenges and complexities involved in implementing RTOS within multimedia communication systems and proposes strategies to optimize its utilization, thereby improving system reliability and responsiveness. </a:t>
            </a:r>
          </a:p>
        </p:txBody>
      </p:sp>
      <p:sp>
        <p:nvSpPr>
          <p:cNvPr id="1048597" name="Freeform 5"/>
          <p:cNvSpPr/>
          <p:nvPr/>
        </p:nvSpPr>
        <p:spPr>
          <a:xfrm rot="0" flipH="0" flipV="0">
            <a:off x="257477" y="488626"/>
            <a:ext cx="1542445" cy="1503183"/>
          </a:xfrm>
          <a:custGeom>
            <a:avLst/>
            <a:ahLst/>
            <a:rect l="l" t="t" r="r" b="b"/>
            <a:pathLst>
              <a:path w="1542445" h="1503183">
                <a:moveTo>
                  <a:pt x="0" y="0"/>
                </a:moveTo>
                <a:lnTo>
                  <a:pt x="1542446" y="0"/>
                </a:lnTo>
                <a:lnTo>
                  <a:pt x="1542446" y="1503183"/>
                </a:lnTo>
                <a:lnTo>
                  <a:pt x="0" y="1503183"/>
                </a:lnTo>
                <a:lnTo>
                  <a:pt x="0" y="0"/>
                </a:lnTo>
                <a:close/>
              </a:path>
            </a:pathLst>
          </a:custGeom>
          <a:blipFill>
            <a:blip xmlns:r="http://schemas.openxmlformats.org/officeDocument/2006/relationships" r:embed="rId3"/>
            <a:stretch>
              <a:fillRect l="0" t="0" r="0" b="0"/>
            </a:stretch>
          </a:blipFill>
        </p:spPr>
      </p:sp>
      <p:sp>
        <p:nvSpPr>
          <p:cNvPr id="1048598" name="TextBox 6"/>
          <p:cNvSpPr txBox="1"/>
          <p:nvPr/>
        </p:nvSpPr>
        <p:spPr>
          <a:xfrm rot="0">
            <a:off x="-1073489" y="904875"/>
            <a:ext cx="8894674" cy="1125855"/>
          </a:xfrm>
          <a:prstGeom prst="rect"/>
        </p:spPr>
        <p:txBody>
          <a:bodyPr anchor="t" bIns="0" lIns="0" rIns="0" rtlCol="0" tIns="0">
            <a:spAutoFit/>
          </a:bodyPr>
          <a:p>
            <a:pPr algn="ctr" indent="0" lvl="0" marL="0">
              <a:lnSpc>
                <a:spcPts val="8865"/>
              </a:lnSpc>
              <a:spcBef>
                <a:spcPct val="0"/>
              </a:spcBef>
            </a:pPr>
            <a:r>
              <a:rPr sz="6332" lang="en-US">
                <a:solidFill>
                  <a:srgbClr val="01070A"/>
                </a:solidFill>
                <a:latin typeface="Carelia"/>
              </a:rPr>
              <a:t>Abstract</a:t>
            </a:r>
          </a:p>
        </p:txBody>
      </p:sp>
      <p:sp>
        <p:nvSpPr>
          <p:cNvPr id="1048599" name="TextBox 7"/>
          <p:cNvSpPr txBox="1"/>
          <p:nvPr/>
        </p:nvSpPr>
        <p:spPr>
          <a:xfrm rot="0">
            <a:off x="1028700" y="7123486"/>
            <a:ext cx="16230600" cy="391161"/>
          </a:xfrm>
          <a:prstGeom prst="rect"/>
        </p:spPr>
        <p:txBody>
          <a:bodyPr anchor="t" bIns="0" lIns="0" rIns="0" rtlCol="0" tIns="0">
            <a:spAutoFit/>
          </a:bodyPr>
          <a:p>
            <a:pPr algn="ctr">
              <a:lnSpc>
                <a:spcPts val="3080"/>
              </a:lnSpc>
            </a:pPr>
            <a:r>
              <a:rPr sz="2200" lang="en-US">
                <a:solidFill>
                  <a:srgbClr val="01070A"/>
                </a:solidFill>
                <a:latin typeface="Canva Sans Bold"/>
              </a:rPr>
              <a:t>Keywords: Real-Time Operating System, Multimedia Communication System, Data Processing, Task Scheduling, System Reliability.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sp>
        <p:nvSpPr>
          <p:cNvPr id="1048600"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grpSp>
        <p:nvGrpSpPr>
          <p:cNvPr id="32" name="Group 3"/>
          <p:cNvGrpSpPr/>
          <p:nvPr/>
        </p:nvGrpSpPr>
        <p:grpSpPr>
          <a:xfrm rot="0">
            <a:off x="3037331" y="2030095"/>
            <a:ext cx="13293258" cy="6791564"/>
            <a:chOff x="0" y="0"/>
            <a:chExt cx="3501105" cy="1788725"/>
          </a:xfrm>
        </p:grpSpPr>
        <p:sp>
          <p:nvSpPr>
            <p:cNvPr id="1048601" name="Freeform 4"/>
            <p:cNvSpPr/>
            <p:nvPr/>
          </p:nvSpPr>
          <p:spPr>
            <a:xfrm rot="0" flipH="0" flipV="0">
              <a:off x="0" y="0"/>
              <a:ext cx="3501105" cy="1788725"/>
            </a:xfrm>
            <a:custGeom>
              <a:avLst/>
              <a:ah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sp>
        <p:sp>
          <p:nvSpPr>
            <p:cNvPr id="1048602" name="TextBox 5"/>
            <p:cNvSpPr txBox="1"/>
            <p:nvPr/>
          </p:nvSpPr>
          <p:spPr>
            <a:xfrm>
              <a:off x="0" y="-47625"/>
              <a:ext cx="3501105" cy="1836350"/>
            </a:xfrm>
            <a:prstGeom prst="rect"/>
          </p:spPr>
          <p:txBody>
            <a:bodyPr anchor="ctr" bIns="50800" lIns="50800" rIns="50800" rtlCol="0" tIns="50800"/>
            <a:p>
              <a:pPr algn="ctr">
                <a:lnSpc>
                  <a:spcPts val="3210"/>
                </a:lnSpc>
              </a:pPr>
            </a:p>
          </p:txBody>
        </p:sp>
      </p:grpSp>
      <p:grpSp>
        <p:nvGrpSpPr>
          <p:cNvPr id="33" name="Group 6"/>
          <p:cNvGrpSpPr/>
          <p:nvPr/>
        </p:nvGrpSpPr>
        <p:grpSpPr>
          <a:xfrm rot="-147716">
            <a:off x="1653480" y="709278"/>
            <a:ext cx="14496092" cy="8739536"/>
            <a:chOff x="0" y="0"/>
            <a:chExt cx="3817901" cy="2301771"/>
          </a:xfrm>
        </p:grpSpPr>
        <p:sp>
          <p:nvSpPr>
            <p:cNvPr id="1048603" name="Freeform 7"/>
            <p:cNvSpPr/>
            <p:nvPr/>
          </p:nvSpPr>
          <p:spPr>
            <a:xfrm rot="0" flipH="0" flipV="0">
              <a:off x="0" y="0"/>
              <a:ext cx="3817901" cy="2301771"/>
            </a:xfrm>
            <a:custGeom>
              <a:avLst/>
              <a:ahLst/>
              <a:rect l="l" t="t" r="r" b="b"/>
              <a:pathLst>
                <a:path w="3817901" h="2301771">
                  <a:moveTo>
                    <a:pt x="5875" y="0"/>
                  </a:moveTo>
                  <a:lnTo>
                    <a:pt x="3812026" y="0"/>
                  </a:lnTo>
                  <a:cubicBezTo>
                    <a:pt x="3813584" y="0"/>
                    <a:pt x="3815078" y="619"/>
                    <a:pt x="3816180" y="1721"/>
                  </a:cubicBezTo>
                  <a:cubicBezTo>
                    <a:pt x="3817282" y="2822"/>
                    <a:pt x="3817901" y="4317"/>
                    <a:pt x="3817901" y="5875"/>
                  </a:cubicBezTo>
                  <a:lnTo>
                    <a:pt x="3817901" y="2295896"/>
                  </a:lnTo>
                  <a:cubicBezTo>
                    <a:pt x="3817901" y="2297454"/>
                    <a:pt x="3817282" y="2298948"/>
                    <a:pt x="3816180" y="2300050"/>
                  </a:cubicBezTo>
                  <a:cubicBezTo>
                    <a:pt x="3815078" y="2301152"/>
                    <a:pt x="3813584" y="2301771"/>
                    <a:pt x="3812026" y="2301771"/>
                  </a:cubicBezTo>
                  <a:lnTo>
                    <a:pt x="5875" y="2301771"/>
                  </a:lnTo>
                  <a:cubicBezTo>
                    <a:pt x="4317" y="2301771"/>
                    <a:pt x="2822" y="2301152"/>
                    <a:pt x="1721" y="2300050"/>
                  </a:cubicBezTo>
                  <a:cubicBezTo>
                    <a:pt x="619" y="2298948"/>
                    <a:pt x="0" y="2297454"/>
                    <a:pt x="0" y="2295896"/>
                  </a:cubicBezTo>
                  <a:lnTo>
                    <a:pt x="0" y="5875"/>
                  </a:lnTo>
                  <a:cubicBezTo>
                    <a:pt x="0" y="4317"/>
                    <a:pt x="619" y="2822"/>
                    <a:pt x="1721" y="1721"/>
                  </a:cubicBezTo>
                  <a:cubicBezTo>
                    <a:pt x="2822" y="619"/>
                    <a:pt x="4317" y="0"/>
                    <a:pt x="5875" y="0"/>
                  </a:cubicBezTo>
                  <a:close/>
                </a:path>
              </a:pathLst>
            </a:custGeom>
            <a:solidFill>
              <a:srgbClr val="FFFFFF"/>
            </a:solidFill>
            <a:ln w="38100" cap="sq">
              <a:solidFill>
                <a:srgbClr val="000000"/>
              </a:solidFill>
              <a:prstDash val="solid"/>
              <a:miter/>
            </a:ln>
          </p:spPr>
        </p:sp>
        <p:sp>
          <p:nvSpPr>
            <p:cNvPr id="1048604" name="TextBox 8"/>
            <p:cNvSpPr txBox="1"/>
            <p:nvPr/>
          </p:nvSpPr>
          <p:spPr>
            <a:xfrm>
              <a:off x="0" y="-47625"/>
              <a:ext cx="3817901" cy="2349396"/>
            </a:xfrm>
            <a:prstGeom prst="rect"/>
          </p:spPr>
          <p:txBody>
            <a:bodyPr anchor="ctr" bIns="50800" lIns="50800" rIns="50800" rtlCol="0" tIns="50800"/>
            <a:p>
              <a:pPr algn="ctr">
                <a:lnSpc>
                  <a:spcPts val="3210"/>
                </a:lnSpc>
              </a:pPr>
            </a:p>
          </p:txBody>
        </p:sp>
      </p:grpSp>
      <p:sp>
        <p:nvSpPr>
          <p:cNvPr id="1048605" name="Freeform 9"/>
          <p:cNvSpPr/>
          <p:nvPr/>
        </p:nvSpPr>
        <p:spPr>
          <a:xfrm rot="0" flipH="0" flipV="0">
            <a:off x="5254432" y="328003"/>
            <a:ext cx="3667332" cy="946839"/>
          </a:xfrm>
          <a:custGeom>
            <a:avLst/>
            <a:ahLst/>
            <a:rect l="l" t="t" r="r" b="b"/>
            <a:pathLst>
              <a:path w="3667332" h="946839">
                <a:moveTo>
                  <a:pt x="0" y="0"/>
                </a:moveTo>
                <a:lnTo>
                  <a:pt x="3667333" y="0"/>
                </a:lnTo>
                <a:lnTo>
                  <a:pt x="3667333" y="946838"/>
                </a:lnTo>
                <a:lnTo>
                  <a:pt x="0" y="946838"/>
                </a:lnTo>
                <a:lnTo>
                  <a:pt x="0" y="0"/>
                </a:lnTo>
                <a:close/>
              </a:path>
            </a:pathLst>
          </a:custGeom>
          <a:blipFill>
            <a:blip xmlns:r="http://schemas.openxmlformats.org/officeDocument/2006/relationships" r:embed="rId2"/>
            <a:stretch>
              <a:fillRect l="0" t="0" r="0" b="0"/>
            </a:stretch>
          </a:blipFill>
        </p:spPr>
      </p:sp>
      <p:sp>
        <p:nvSpPr>
          <p:cNvPr id="1048606" name="Freeform 10"/>
          <p:cNvSpPr/>
          <p:nvPr/>
        </p:nvSpPr>
        <p:spPr>
          <a:xfrm rot="0" flipH="0" flipV="0">
            <a:off x="12469465" y="5905716"/>
            <a:ext cx="6921795" cy="4114800"/>
          </a:xfrm>
          <a:custGeom>
            <a:avLst/>
            <a:ahLst/>
            <a:rect l="l" t="t" r="r" b="b"/>
            <a:pathLst>
              <a:path w="6921795" h="4114800">
                <a:moveTo>
                  <a:pt x="0" y="0"/>
                </a:moveTo>
                <a:lnTo>
                  <a:pt x="6921795" y="0"/>
                </a:lnTo>
                <a:lnTo>
                  <a:pt x="6921795" y="4114800"/>
                </a:lnTo>
                <a:lnTo>
                  <a:pt x="0" y="4114800"/>
                </a:lnTo>
                <a:lnTo>
                  <a:pt x="0" y="0"/>
                </a:lnTo>
                <a:close/>
              </a:path>
            </a:pathLst>
          </a:custGeom>
          <a:blipFill>
            <a:blip xmlns:r="http://schemas.openxmlformats.org/officeDocument/2006/relationships" r:embed="rId3"/>
            <a:stretch>
              <a:fillRect l="0" t="0" r="0" b="0"/>
            </a:stretch>
          </a:blipFill>
        </p:spPr>
      </p:sp>
      <p:sp>
        <p:nvSpPr>
          <p:cNvPr id="1048607" name="TextBox 11"/>
          <p:cNvSpPr txBox="1"/>
          <p:nvPr/>
        </p:nvSpPr>
        <p:spPr>
          <a:xfrm rot="0">
            <a:off x="1945769" y="1275661"/>
            <a:ext cx="5623213" cy="1125854"/>
          </a:xfrm>
          <a:prstGeom prst="rect"/>
        </p:spPr>
        <p:txBody>
          <a:bodyPr anchor="t" bIns="0" lIns="0" rIns="0" rtlCol="0" tIns="0">
            <a:spAutoFit/>
          </a:bodyPr>
          <a:p>
            <a:pPr algn="ctr" indent="0" lvl="0" marL="0">
              <a:lnSpc>
                <a:spcPts val="8865"/>
              </a:lnSpc>
              <a:spcBef>
                <a:spcPct val="0"/>
              </a:spcBef>
            </a:pPr>
            <a:r>
              <a:rPr sz="6332" lang="en-US">
                <a:solidFill>
                  <a:srgbClr val="01070A"/>
                </a:solidFill>
                <a:latin typeface="Carelia"/>
              </a:rPr>
              <a:t>Introduction</a:t>
            </a:r>
          </a:p>
        </p:txBody>
      </p:sp>
      <p:sp>
        <p:nvSpPr>
          <p:cNvPr id="1048608" name="TextBox 12"/>
          <p:cNvSpPr txBox="1"/>
          <p:nvPr/>
        </p:nvSpPr>
        <p:spPr>
          <a:xfrm rot="0">
            <a:off x="2668500" y="2448549"/>
            <a:ext cx="9800964" cy="6158991"/>
          </a:xfrm>
          <a:prstGeom prst="rect"/>
        </p:spPr>
        <p:txBody>
          <a:bodyPr anchor="t" bIns="0" lIns="0" rIns="0" rtlCol="0" tIns="0">
            <a:spAutoFit/>
          </a:bodyPr>
          <a:p>
            <a:pPr indent="-267137" lvl="1" marL="534275">
              <a:lnSpc>
                <a:spcPts val="3464"/>
              </a:lnSpc>
              <a:buFont typeface="Arial"/>
              <a:buChar char="•"/>
            </a:pPr>
            <a:r>
              <a:rPr sz="2474" lang="en-US">
                <a:solidFill>
                  <a:srgbClr val="01070A"/>
                </a:solidFill>
                <a:latin typeface="Canva Sans Bold"/>
              </a:rPr>
              <a:t> Real-Time Operating System (RTOS) support enhances responsiveness and predictability in multimedia communication systems.</a:t>
            </a:r>
          </a:p>
          <a:p>
            <a:pPr indent="-267137" lvl="1" marL="534275">
              <a:lnSpc>
                <a:spcPts val="3464"/>
              </a:lnSpc>
              <a:buFont typeface="Arial"/>
              <a:buChar char="•"/>
            </a:pPr>
            <a:r>
              <a:rPr sz="2474" lang="en-US">
                <a:solidFill>
                  <a:srgbClr val="01070A"/>
                </a:solidFill>
                <a:latin typeface="Canva Sans Bold"/>
              </a:rPr>
              <a:t> RTOS integration ensures timely processing of tasks critical for multimedia data handling.</a:t>
            </a:r>
          </a:p>
          <a:p>
            <a:pPr indent="-267137" lvl="1" marL="534275">
              <a:lnSpc>
                <a:spcPts val="3464"/>
              </a:lnSpc>
              <a:buFont typeface="Arial"/>
              <a:buChar char="•"/>
            </a:pPr>
            <a:r>
              <a:rPr sz="2474" lang="en-US">
                <a:solidFill>
                  <a:srgbClr val="01070A"/>
                </a:solidFill>
                <a:latin typeface="Canva Sans Bold"/>
              </a:rPr>
              <a:t> It facilitates seamless synchronization and coordination of various multimedia components, such as audio, video, and network protocols.</a:t>
            </a:r>
          </a:p>
          <a:p>
            <a:pPr indent="-267137" lvl="1" marL="534275">
              <a:lnSpc>
                <a:spcPts val="3464"/>
              </a:lnSpc>
              <a:buFont typeface="Arial"/>
              <a:buChar char="•"/>
            </a:pPr>
            <a:r>
              <a:rPr sz="2474" lang="en-US">
                <a:solidFill>
                  <a:srgbClr val="01070A"/>
                </a:solidFill>
                <a:latin typeface="Canva Sans Bold"/>
              </a:rPr>
              <a:t>With RTOS, prioritization and scheduling of tasks become more efficient, reducing latency and ensuring smooth real-time performance.</a:t>
            </a:r>
          </a:p>
          <a:p>
            <a:pPr algn="just" indent="-267137" lvl="1" marL="534275">
              <a:lnSpc>
                <a:spcPts val="3464"/>
              </a:lnSpc>
              <a:spcBef>
                <a:spcPct val="0"/>
              </a:spcBef>
              <a:buFont typeface="Arial"/>
              <a:buChar char="•"/>
            </a:pPr>
            <a:r>
              <a:rPr sz="2474" lang="en-US">
                <a:solidFill>
                  <a:srgbClr val="01070A"/>
                </a:solidFill>
                <a:latin typeface="Canva Sans Bold"/>
              </a:rPr>
              <a:t>Overall, RTOS support optimizes system reliability and stability, crucial for delivering high-quality multimedia communication experiences.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sp>
        <p:nvSpPr>
          <p:cNvPr id="1048609"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sp>
        <p:nvSpPr>
          <p:cNvPr id="1048610" name="Freeform 3"/>
          <p:cNvSpPr/>
          <p:nvPr/>
        </p:nvSpPr>
        <p:spPr>
          <a:xfrm rot="0" flipH="0" flipV="0">
            <a:off x="74756" y="1651020"/>
            <a:ext cx="5699374" cy="6146384"/>
          </a:xfrm>
          <a:custGeom>
            <a:avLst/>
            <a:ahLst/>
            <a:rect l="l" t="t" r="r" b="b"/>
            <a:pathLst>
              <a:path w="5699374" h="6146384">
                <a:moveTo>
                  <a:pt x="0" y="0"/>
                </a:moveTo>
                <a:lnTo>
                  <a:pt x="5699374" y="0"/>
                </a:lnTo>
                <a:lnTo>
                  <a:pt x="5699374" y="6146384"/>
                </a:lnTo>
                <a:lnTo>
                  <a:pt x="0" y="6146384"/>
                </a:lnTo>
                <a:lnTo>
                  <a:pt x="0" y="0"/>
                </a:lnTo>
                <a:close/>
              </a:path>
            </a:pathLst>
          </a:custGeom>
          <a:blipFill>
            <a:blip xmlns:r="http://schemas.openxmlformats.org/officeDocument/2006/relationships" r:embed="rId2"/>
            <a:stretch>
              <a:fillRect l="0" t="0" r="0" b="0"/>
            </a:stretch>
          </a:blipFill>
        </p:spPr>
      </p:sp>
      <p:sp>
        <p:nvSpPr>
          <p:cNvPr id="1048611" name="Freeform 4"/>
          <p:cNvSpPr/>
          <p:nvPr/>
        </p:nvSpPr>
        <p:spPr>
          <a:xfrm rot="0" flipH="0" flipV="0">
            <a:off x="1644231" y="2440594"/>
            <a:ext cx="2560425" cy="707608"/>
          </a:xfrm>
          <a:custGeom>
            <a:avLst/>
            <a:ahLst/>
            <a:rect l="l" t="t" r="r" b="b"/>
            <a:pathLst>
              <a:path w="2560425" h="707608">
                <a:moveTo>
                  <a:pt x="0" y="0"/>
                </a:moveTo>
                <a:lnTo>
                  <a:pt x="2560424" y="0"/>
                </a:lnTo>
                <a:lnTo>
                  <a:pt x="2560424" y="707608"/>
                </a:lnTo>
                <a:lnTo>
                  <a:pt x="0" y="707608"/>
                </a:lnTo>
                <a:lnTo>
                  <a:pt x="0" y="0"/>
                </a:lnTo>
                <a:close/>
              </a:path>
            </a:pathLst>
          </a:custGeom>
          <a:blipFill>
            <a:blip xmlns:r="http://schemas.openxmlformats.org/officeDocument/2006/relationships" r:embed="rId3"/>
            <a:stretch>
              <a:fillRect l="0" t="0" r="0" b="0"/>
            </a:stretch>
          </a:blipFill>
        </p:spPr>
      </p:sp>
      <p:sp>
        <p:nvSpPr>
          <p:cNvPr id="1048612" name="Freeform 5"/>
          <p:cNvSpPr/>
          <p:nvPr/>
        </p:nvSpPr>
        <p:spPr>
          <a:xfrm rot="0" flipH="0" flipV="0">
            <a:off x="6354958" y="1651020"/>
            <a:ext cx="5699374" cy="6146384"/>
          </a:xfrm>
          <a:custGeom>
            <a:avLst/>
            <a:ahLst/>
            <a:rect l="l" t="t" r="r" b="b"/>
            <a:pathLst>
              <a:path w="5699374" h="6146384">
                <a:moveTo>
                  <a:pt x="0" y="0"/>
                </a:moveTo>
                <a:lnTo>
                  <a:pt x="5699375" y="0"/>
                </a:lnTo>
                <a:lnTo>
                  <a:pt x="5699375" y="6146384"/>
                </a:lnTo>
                <a:lnTo>
                  <a:pt x="0" y="6146384"/>
                </a:lnTo>
                <a:lnTo>
                  <a:pt x="0" y="0"/>
                </a:lnTo>
                <a:close/>
              </a:path>
            </a:pathLst>
          </a:custGeom>
          <a:blipFill>
            <a:blip xmlns:r="http://schemas.openxmlformats.org/officeDocument/2006/relationships" r:embed="rId2"/>
            <a:stretch>
              <a:fillRect l="0" t="0" r="0" b="0"/>
            </a:stretch>
          </a:blipFill>
        </p:spPr>
      </p:sp>
      <p:sp>
        <p:nvSpPr>
          <p:cNvPr id="1048613" name="Freeform 6"/>
          <p:cNvSpPr/>
          <p:nvPr/>
        </p:nvSpPr>
        <p:spPr>
          <a:xfrm rot="0" flipH="0" flipV="0">
            <a:off x="8118274" y="2440594"/>
            <a:ext cx="2560425" cy="707608"/>
          </a:xfrm>
          <a:custGeom>
            <a:avLst/>
            <a:ahLst/>
            <a:rect l="l" t="t" r="r" b="b"/>
            <a:pathLst>
              <a:path w="2560425" h="707608">
                <a:moveTo>
                  <a:pt x="0" y="0"/>
                </a:moveTo>
                <a:lnTo>
                  <a:pt x="2560424" y="0"/>
                </a:lnTo>
                <a:lnTo>
                  <a:pt x="2560424" y="707608"/>
                </a:lnTo>
                <a:lnTo>
                  <a:pt x="0" y="707608"/>
                </a:lnTo>
                <a:lnTo>
                  <a:pt x="0" y="0"/>
                </a:lnTo>
                <a:close/>
              </a:path>
            </a:pathLst>
          </a:custGeom>
          <a:blipFill>
            <a:blip xmlns:r="http://schemas.openxmlformats.org/officeDocument/2006/relationships" r:embed="rId4"/>
            <a:stretch>
              <a:fillRect l="0" t="0" r="0" b="0"/>
            </a:stretch>
          </a:blipFill>
        </p:spPr>
      </p:sp>
      <p:sp>
        <p:nvSpPr>
          <p:cNvPr id="1048614" name="Freeform 7"/>
          <p:cNvSpPr/>
          <p:nvPr/>
        </p:nvSpPr>
        <p:spPr>
          <a:xfrm rot="0" flipH="0" flipV="0">
            <a:off x="12394058" y="1731012"/>
            <a:ext cx="5625200" cy="6066392"/>
          </a:xfrm>
          <a:custGeom>
            <a:avLst/>
            <a:ahLst/>
            <a:rect l="l" t="t" r="r" b="b"/>
            <a:pathLst>
              <a:path w="5625200" h="6066392">
                <a:moveTo>
                  <a:pt x="0" y="0"/>
                </a:moveTo>
                <a:lnTo>
                  <a:pt x="5625200" y="0"/>
                </a:lnTo>
                <a:lnTo>
                  <a:pt x="5625200" y="6066392"/>
                </a:lnTo>
                <a:lnTo>
                  <a:pt x="0" y="6066392"/>
                </a:lnTo>
                <a:lnTo>
                  <a:pt x="0" y="0"/>
                </a:lnTo>
                <a:close/>
              </a:path>
            </a:pathLst>
          </a:custGeom>
          <a:blipFill>
            <a:blip xmlns:r="http://schemas.openxmlformats.org/officeDocument/2006/relationships" r:embed="rId2"/>
            <a:stretch>
              <a:fillRect l="0" t="0" r="0" b="0"/>
            </a:stretch>
          </a:blipFill>
        </p:spPr>
      </p:sp>
      <p:sp>
        <p:nvSpPr>
          <p:cNvPr id="1048615" name="Freeform 8"/>
          <p:cNvSpPr/>
          <p:nvPr/>
        </p:nvSpPr>
        <p:spPr>
          <a:xfrm rot="0" flipH="0" flipV="0">
            <a:off x="14383849" y="2440594"/>
            <a:ext cx="2560425" cy="707608"/>
          </a:xfrm>
          <a:custGeom>
            <a:avLst/>
            <a:ahLst/>
            <a:rect l="l" t="t" r="r" b="b"/>
            <a:pathLst>
              <a:path w="2560425" h="707608">
                <a:moveTo>
                  <a:pt x="0" y="0"/>
                </a:moveTo>
                <a:lnTo>
                  <a:pt x="2560425" y="0"/>
                </a:lnTo>
                <a:lnTo>
                  <a:pt x="2560425" y="707608"/>
                </a:lnTo>
                <a:lnTo>
                  <a:pt x="0" y="707608"/>
                </a:lnTo>
                <a:lnTo>
                  <a:pt x="0" y="0"/>
                </a:lnTo>
                <a:close/>
              </a:path>
            </a:pathLst>
          </a:custGeom>
          <a:blipFill>
            <a:blip xmlns:r="http://schemas.openxmlformats.org/officeDocument/2006/relationships" r:embed="rId5"/>
            <a:stretch>
              <a:fillRect l="0" t="0" r="0" b="0"/>
            </a:stretch>
          </a:blipFill>
        </p:spPr>
      </p:sp>
      <p:sp>
        <p:nvSpPr>
          <p:cNvPr id="1048616" name="Freeform 9"/>
          <p:cNvSpPr/>
          <p:nvPr/>
        </p:nvSpPr>
        <p:spPr>
          <a:xfrm rot="0" flipH="0" flipV="0">
            <a:off x="-729055" y="7200900"/>
            <a:ext cx="5939287" cy="4114800"/>
          </a:xfrm>
          <a:custGeom>
            <a:avLst/>
            <a:ahLst/>
            <a:rect l="l" t="t" r="r" b="b"/>
            <a:pathLst>
              <a:path w="5939287" h="4114800">
                <a:moveTo>
                  <a:pt x="0" y="0"/>
                </a:moveTo>
                <a:lnTo>
                  <a:pt x="5939287" y="0"/>
                </a:lnTo>
                <a:lnTo>
                  <a:pt x="5939287" y="4114800"/>
                </a:lnTo>
                <a:lnTo>
                  <a:pt x="0" y="4114800"/>
                </a:lnTo>
                <a:lnTo>
                  <a:pt x="0" y="0"/>
                </a:lnTo>
                <a:close/>
              </a:path>
            </a:pathLst>
          </a:custGeom>
          <a:blipFill>
            <a:blip xmlns:r="http://schemas.openxmlformats.org/officeDocument/2006/relationships" r:embed="rId6"/>
            <a:stretch>
              <a:fillRect l="0" t="0" r="0" b="0"/>
            </a:stretch>
          </a:blipFill>
        </p:spPr>
      </p:sp>
      <p:sp>
        <p:nvSpPr>
          <p:cNvPr id="1048617" name="TextBox 10"/>
          <p:cNvSpPr txBox="1"/>
          <p:nvPr/>
        </p:nvSpPr>
        <p:spPr>
          <a:xfrm rot="0">
            <a:off x="6916524" y="3272118"/>
            <a:ext cx="3762174" cy="3076830"/>
          </a:xfrm>
          <a:prstGeom prst="rect"/>
        </p:spPr>
        <p:txBody>
          <a:bodyPr anchor="t" bIns="0" lIns="0" rIns="0" rtlCol="0" tIns="0">
            <a:spAutoFit/>
          </a:bodyPr>
          <a:p>
            <a:pPr algn="just">
              <a:lnSpc>
                <a:spcPts val="3461"/>
              </a:lnSpc>
            </a:pPr>
            <a:r>
              <a:rPr sz="2472" lang="en-US">
                <a:solidFill>
                  <a:srgbClr val="01070A"/>
                </a:solidFill>
                <a:latin typeface="Canva Sans Bold"/>
              </a:rPr>
              <a:t>1)OS:Windows 10 or 11</a:t>
            </a:r>
          </a:p>
          <a:p>
            <a:pPr algn="just">
              <a:lnSpc>
                <a:spcPts val="3461"/>
              </a:lnSpc>
            </a:pPr>
          </a:p>
          <a:p>
            <a:pPr algn="just">
              <a:lnSpc>
                <a:spcPts val="3461"/>
              </a:lnSpc>
            </a:pPr>
            <a:r>
              <a:rPr sz="2472" lang="en-US">
                <a:solidFill>
                  <a:srgbClr val="01070A"/>
                </a:solidFill>
                <a:latin typeface="Canva Sans Bold"/>
              </a:rPr>
              <a:t>2)Python:3.12.6</a:t>
            </a:r>
          </a:p>
          <a:p>
            <a:pPr algn="just">
              <a:lnSpc>
                <a:spcPts val="3461"/>
              </a:lnSpc>
            </a:pPr>
          </a:p>
          <a:p>
            <a:pPr algn="just">
              <a:lnSpc>
                <a:spcPts val="3461"/>
              </a:lnSpc>
            </a:pPr>
            <a:r>
              <a:rPr sz="2472" lang="en-US">
                <a:solidFill>
                  <a:srgbClr val="01070A"/>
                </a:solidFill>
                <a:latin typeface="Canva Sans Bold"/>
              </a:rPr>
              <a:t>3)Integrated development environment(IDE):</a:t>
            </a:r>
          </a:p>
          <a:p>
            <a:pPr algn="just">
              <a:lnSpc>
                <a:spcPts val="3461"/>
              </a:lnSpc>
            </a:pPr>
            <a:r>
              <a:rPr sz="2472" lang="en-US">
                <a:solidFill>
                  <a:srgbClr val="01070A"/>
                </a:solidFill>
                <a:latin typeface="Canva Sans Bold"/>
              </a:rPr>
              <a:t>Visual Studio</a:t>
            </a:r>
          </a:p>
        </p:txBody>
      </p:sp>
      <p:sp>
        <p:nvSpPr>
          <p:cNvPr id="1048618" name="TextBox 11"/>
          <p:cNvSpPr txBox="1"/>
          <p:nvPr/>
        </p:nvSpPr>
        <p:spPr>
          <a:xfrm rot="0">
            <a:off x="12568315" y="3726016"/>
            <a:ext cx="5276686" cy="2625089"/>
          </a:xfrm>
          <a:prstGeom prst="rect"/>
        </p:spPr>
        <p:txBody>
          <a:bodyPr anchor="t" bIns="0" lIns="0" rIns="0" rtlCol="0" tIns="0">
            <a:spAutoFit/>
          </a:bodyPr>
          <a:p>
            <a:pPr algn="ctr">
              <a:lnSpc>
                <a:spcPts val="4134"/>
              </a:lnSpc>
            </a:pPr>
            <a:r>
              <a:rPr sz="2953" lang="en-US">
                <a:solidFill>
                  <a:srgbClr val="01070A"/>
                </a:solidFill>
                <a:latin typeface="Dosis Bold"/>
              </a:rPr>
              <a:t>1)Request library for the use of Random Package</a:t>
            </a:r>
          </a:p>
          <a:p>
            <a:pPr algn="ctr">
              <a:lnSpc>
                <a:spcPts val="4134"/>
              </a:lnSpc>
            </a:pPr>
            <a:r>
              <a:rPr sz="2953" lang="en-US">
                <a:solidFill>
                  <a:srgbClr val="01070A"/>
                </a:solidFill>
                <a:latin typeface="Dosis Bold"/>
              </a:rPr>
              <a:t>2)And Other Packages such as Queue,Time and Threading</a:t>
            </a:r>
          </a:p>
          <a:p>
            <a:pPr algn="ctr">
              <a:lnSpc>
                <a:spcPts val="4134"/>
              </a:lnSpc>
            </a:pPr>
          </a:p>
        </p:txBody>
      </p:sp>
      <p:sp>
        <p:nvSpPr>
          <p:cNvPr id="1048619" name="TextBox 12"/>
          <p:cNvSpPr txBox="1"/>
          <p:nvPr/>
        </p:nvSpPr>
        <p:spPr>
          <a:xfrm rot="0">
            <a:off x="1066486" y="389644"/>
            <a:ext cx="15877788" cy="1129157"/>
          </a:xfrm>
          <a:prstGeom prst="rect"/>
        </p:spPr>
        <p:txBody>
          <a:bodyPr anchor="t" bIns="0" lIns="0" rIns="0" rtlCol="0" tIns="0">
            <a:spAutoFit/>
          </a:bodyPr>
          <a:p>
            <a:pPr algn="ctr" indent="0" lvl="0" marL="0">
              <a:lnSpc>
                <a:spcPts val="8891"/>
              </a:lnSpc>
              <a:spcBef>
                <a:spcPct val="0"/>
              </a:spcBef>
            </a:pPr>
            <a:r>
              <a:rPr sz="6351" lang="en-US">
                <a:solidFill>
                  <a:srgbClr val="01070A"/>
                </a:solidFill>
                <a:latin typeface="Carelia"/>
              </a:rPr>
              <a:t>Hardware and software requirements</a:t>
            </a:r>
          </a:p>
        </p:txBody>
      </p:sp>
      <p:sp>
        <p:nvSpPr>
          <p:cNvPr id="1048620" name="TextBox 13"/>
          <p:cNvSpPr txBox="1"/>
          <p:nvPr/>
        </p:nvSpPr>
        <p:spPr>
          <a:xfrm rot="0">
            <a:off x="1644231" y="2492096"/>
            <a:ext cx="2905458" cy="456565"/>
          </a:xfrm>
          <a:prstGeom prst="rect"/>
        </p:spPr>
        <p:txBody>
          <a:bodyPr anchor="t" bIns="0" lIns="0" rIns="0" rtlCol="0" tIns="0">
            <a:spAutoFit/>
          </a:bodyPr>
          <a:p>
            <a:pPr algn="ctr" indent="0" lvl="0" marL="0">
              <a:lnSpc>
                <a:spcPts val="3595"/>
              </a:lnSpc>
              <a:spcBef>
                <a:spcPct val="0"/>
              </a:spcBef>
            </a:pPr>
            <a:r>
              <a:rPr sz="2568" lang="en-US">
                <a:solidFill>
                  <a:srgbClr val="01070A"/>
                </a:solidFill>
                <a:latin typeface="Carelia"/>
              </a:rPr>
              <a:t>Hardware</a:t>
            </a:r>
          </a:p>
        </p:txBody>
      </p:sp>
      <p:sp>
        <p:nvSpPr>
          <p:cNvPr id="1048621" name="TextBox 14"/>
          <p:cNvSpPr txBox="1"/>
          <p:nvPr/>
        </p:nvSpPr>
        <p:spPr>
          <a:xfrm rot="0">
            <a:off x="582261" y="3145823"/>
            <a:ext cx="4206892" cy="3887343"/>
          </a:xfrm>
          <a:prstGeom prst="rect"/>
        </p:spPr>
        <p:txBody>
          <a:bodyPr anchor="t" bIns="0" lIns="0" rIns="0" rtlCol="0" tIns="0">
            <a:spAutoFit/>
          </a:bodyPr>
          <a:p>
            <a:pPr>
              <a:lnSpc>
                <a:spcPts val="3401"/>
              </a:lnSpc>
            </a:pPr>
            <a:r>
              <a:rPr sz="2429" lang="en-US">
                <a:solidFill>
                  <a:srgbClr val="01070A"/>
                </a:solidFill>
                <a:latin typeface="Canva Sans Bold"/>
              </a:rPr>
              <a:t>1)Processor:11th Gen Intel(R) Core(TM) i5-11400H @ 2.70GHz   2.69 GHz64-bit operating system, x64-based processor</a:t>
            </a:r>
          </a:p>
          <a:p>
            <a:pPr>
              <a:lnSpc>
                <a:spcPts val="3401"/>
              </a:lnSpc>
            </a:pPr>
            <a:r>
              <a:rPr sz="2429" lang="en-US">
                <a:solidFill>
                  <a:srgbClr val="01070A"/>
                </a:solidFill>
                <a:latin typeface="Canva Sans Bold"/>
              </a:rPr>
              <a:t>2)Storage:512 GB</a:t>
            </a:r>
          </a:p>
          <a:p>
            <a:pPr>
              <a:lnSpc>
                <a:spcPts val="3401"/>
              </a:lnSpc>
            </a:pPr>
            <a:r>
              <a:rPr sz="2429" lang="en-US">
                <a:solidFill>
                  <a:srgbClr val="01070A"/>
                </a:solidFill>
                <a:latin typeface="Canva Sans Bold"/>
              </a:rPr>
              <a:t>3)Memory:8 GB</a:t>
            </a:r>
          </a:p>
          <a:p>
            <a:pPr>
              <a:lnSpc>
                <a:spcPts val="3401"/>
              </a:lnSpc>
            </a:pPr>
            <a:r>
              <a:rPr sz="2429" lang="en-US">
                <a:solidFill>
                  <a:srgbClr val="01070A"/>
                </a:solidFill>
                <a:latin typeface="Canva Sans Bold"/>
              </a:rPr>
              <a:t>4)Graphic card:In-built Radeon Graphics</a:t>
            </a:r>
          </a:p>
        </p:txBody>
      </p:sp>
      <p:sp>
        <p:nvSpPr>
          <p:cNvPr id="1048622" name="TextBox 15"/>
          <p:cNvSpPr txBox="1"/>
          <p:nvPr/>
        </p:nvSpPr>
        <p:spPr>
          <a:xfrm rot="0">
            <a:off x="7543414" y="2402494"/>
            <a:ext cx="3710145" cy="456565"/>
          </a:xfrm>
          <a:prstGeom prst="rect"/>
        </p:spPr>
        <p:txBody>
          <a:bodyPr anchor="t" bIns="0" lIns="0" rIns="0" rtlCol="0" tIns="0">
            <a:spAutoFit/>
          </a:bodyPr>
          <a:p>
            <a:pPr algn="ctr" indent="0" lvl="0" marL="0">
              <a:lnSpc>
                <a:spcPts val="3595"/>
              </a:lnSpc>
              <a:spcBef>
                <a:spcPct val="0"/>
              </a:spcBef>
            </a:pPr>
            <a:r>
              <a:rPr sz="2568" lang="en-US">
                <a:solidFill>
                  <a:srgbClr val="01070A"/>
                </a:solidFill>
                <a:latin typeface="Carelia"/>
              </a:rPr>
              <a:t>Software</a:t>
            </a:r>
          </a:p>
        </p:txBody>
      </p:sp>
      <p:sp>
        <p:nvSpPr>
          <p:cNvPr id="1048623" name="TextBox 16"/>
          <p:cNvSpPr txBox="1"/>
          <p:nvPr/>
        </p:nvSpPr>
        <p:spPr>
          <a:xfrm rot="0">
            <a:off x="13871287" y="2492096"/>
            <a:ext cx="3710145" cy="456565"/>
          </a:xfrm>
          <a:prstGeom prst="rect"/>
        </p:spPr>
        <p:txBody>
          <a:bodyPr anchor="t" bIns="0" lIns="0" rIns="0" rtlCol="0" tIns="0">
            <a:spAutoFit/>
          </a:bodyPr>
          <a:p>
            <a:pPr algn="ctr" indent="0" lvl="0" marL="0">
              <a:lnSpc>
                <a:spcPts val="3595"/>
              </a:lnSpc>
              <a:spcBef>
                <a:spcPct val="0"/>
              </a:spcBef>
            </a:pPr>
            <a:r>
              <a:rPr sz="2568" lang="en-US">
                <a:solidFill>
                  <a:srgbClr val="01070A"/>
                </a:solidFill>
                <a:latin typeface="Carelia"/>
              </a:rPr>
              <a:t>Package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5" name=""/>
        <p:cNvGrpSpPr/>
        <p:nvPr/>
      </p:nvGrpSpPr>
      <p:grpSpPr>
        <a:xfrm>
          <a:off x="0" y="0"/>
          <a:ext cx="0" cy="0"/>
          <a:chOff x="0" y="0"/>
          <a:chExt cx="0" cy="0"/>
        </a:xfrm>
      </p:grpSpPr>
      <p:sp>
        <p:nvSpPr>
          <p:cNvPr id="1048624"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grpSp>
        <p:nvGrpSpPr>
          <p:cNvPr id="36" name="Group 3"/>
          <p:cNvGrpSpPr/>
          <p:nvPr/>
        </p:nvGrpSpPr>
        <p:grpSpPr>
          <a:xfrm rot="0">
            <a:off x="1336762" y="1276665"/>
            <a:ext cx="15266217" cy="7981635"/>
            <a:chOff x="0" y="0"/>
            <a:chExt cx="4680428" cy="2447068"/>
          </a:xfrm>
        </p:grpSpPr>
        <p:sp>
          <p:nvSpPr>
            <p:cNvPr id="1048625" name="Freeform 4"/>
            <p:cNvSpPr/>
            <p:nvPr/>
          </p:nvSpPr>
          <p:spPr>
            <a:xfrm rot="0" flipH="0" flipV="0">
              <a:off x="0" y="0"/>
              <a:ext cx="4680428" cy="2447068"/>
            </a:xfrm>
            <a:custGeom>
              <a:avLst/>
              <a:ahLst/>
              <a:rect l="l" t="t" r="r" b="b"/>
              <a:pathLst>
                <a:path w="4680428" h="2447068">
                  <a:moveTo>
                    <a:pt x="5578" y="0"/>
                  </a:moveTo>
                  <a:lnTo>
                    <a:pt x="4674850" y="0"/>
                  </a:lnTo>
                  <a:cubicBezTo>
                    <a:pt x="4677931" y="0"/>
                    <a:pt x="4680428" y="2498"/>
                    <a:pt x="4680428" y="5578"/>
                  </a:cubicBezTo>
                  <a:lnTo>
                    <a:pt x="4680428" y="2441490"/>
                  </a:lnTo>
                  <a:cubicBezTo>
                    <a:pt x="4680428" y="2444571"/>
                    <a:pt x="4677931" y="2447068"/>
                    <a:pt x="4674850" y="2447068"/>
                  </a:cubicBezTo>
                  <a:lnTo>
                    <a:pt x="5578" y="2447068"/>
                  </a:lnTo>
                  <a:cubicBezTo>
                    <a:pt x="4099" y="2447068"/>
                    <a:pt x="2680" y="2446480"/>
                    <a:pt x="1634" y="2445434"/>
                  </a:cubicBezTo>
                  <a:cubicBezTo>
                    <a:pt x="588" y="2444388"/>
                    <a:pt x="0" y="2442969"/>
                    <a:pt x="0" y="2441490"/>
                  </a:cubicBezTo>
                  <a:lnTo>
                    <a:pt x="0" y="5578"/>
                  </a:lnTo>
                  <a:cubicBezTo>
                    <a:pt x="0" y="4099"/>
                    <a:pt x="588" y="2680"/>
                    <a:pt x="1634" y="1634"/>
                  </a:cubicBezTo>
                  <a:cubicBezTo>
                    <a:pt x="2680" y="588"/>
                    <a:pt x="4099" y="0"/>
                    <a:pt x="5578" y="0"/>
                  </a:cubicBezTo>
                  <a:close/>
                </a:path>
              </a:pathLst>
            </a:custGeom>
            <a:solidFill>
              <a:srgbClr val="FFFFFF"/>
            </a:solidFill>
            <a:ln w="19050" cap="sq">
              <a:solidFill>
                <a:srgbClr val="000000"/>
              </a:solidFill>
              <a:prstDash val="solid"/>
              <a:miter/>
            </a:ln>
          </p:spPr>
        </p:sp>
        <p:sp>
          <p:nvSpPr>
            <p:cNvPr id="1048626" name="TextBox 5"/>
            <p:cNvSpPr txBox="1"/>
            <p:nvPr/>
          </p:nvSpPr>
          <p:spPr>
            <a:xfrm>
              <a:off x="0" y="-47625"/>
              <a:ext cx="4680428" cy="2494693"/>
            </a:xfrm>
            <a:prstGeom prst="rect"/>
          </p:spPr>
          <p:txBody>
            <a:bodyPr anchor="ctr" bIns="50800" lIns="50800" rIns="50800" rtlCol="0" tIns="50800"/>
            <a:p>
              <a:pPr algn="ctr">
                <a:lnSpc>
                  <a:spcPts val="3210"/>
                </a:lnSpc>
              </a:pPr>
            </a:p>
          </p:txBody>
        </p:sp>
      </p:grpSp>
      <p:sp>
        <p:nvSpPr>
          <p:cNvPr id="1048627" name="Freeform 6"/>
          <p:cNvSpPr/>
          <p:nvPr/>
        </p:nvSpPr>
        <p:spPr>
          <a:xfrm rot="0" flipH="0" flipV="0">
            <a:off x="-245746" y="7543836"/>
            <a:ext cx="3584090" cy="3192451"/>
          </a:xfrm>
          <a:custGeom>
            <a:avLst/>
            <a:ahLst/>
            <a:rect l="l" t="t" r="r" b="b"/>
            <a:pathLst>
              <a:path w="3584090" h="3192451">
                <a:moveTo>
                  <a:pt x="0" y="0"/>
                </a:moveTo>
                <a:lnTo>
                  <a:pt x="3584090" y="0"/>
                </a:lnTo>
                <a:lnTo>
                  <a:pt x="3584090" y="3192451"/>
                </a:lnTo>
                <a:lnTo>
                  <a:pt x="0" y="3192451"/>
                </a:lnTo>
                <a:lnTo>
                  <a:pt x="0" y="0"/>
                </a:lnTo>
                <a:close/>
              </a:path>
            </a:pathLst>
          </a:custGeom>
          <a:blipFill>
            <a:blip xmlns:r="http://schemas.openxmlformats.org/officeDocument/2006/relationships" r:embed="rId2"/>
            <a:stretch>
              <a:fillRect l="0" t="0" r="0" b="0"/>
            </a:stretch>
          </a:blipFill>
        </p:spPr>
      </p:sp>
      <p:sp>
        <p:nvSpPr>
          <p:cNvPr id="1048628" name="Freeform 7"/>
          <p:cNvSpPr/>
          <p:nvPr/>
        </p:nvSpPr>
        <p:spPr>
          <a:xfrm rot="1437982" flipH="0" flipV="0">
            <a:off x="15504969" y="-485434"/>
            <a:ext cx="3160431" cy="3028267"/>
          </a:xfrm>
          <a:custGeom>
            <a:avLst/>
            <a:ahLst/>
            <a:rect l="l" t="t" r="r" b="b"/>
            <a:pathLst>
              <a:path w="3160431" h="3028267">
                <a:moveTo>
                  <a:pt x="0" y="0"/>
                </a:moveTo>
                <a:lnTo>
                  <a:pt x="3160431" y="0"/>
                </a:lnTo>
                <a:lnTo>
                  <a:pt x="3160431" y="3028268"/>
                </a:lnTo>
                <a:lnTo>
                  <a:pt x="0" y="3028268"/>
                </a:lnTo>
                <a:lnTo>
                  <a:pt x="0" y="0"/>
                </a:lnTo>
                <a:close/>
              </a:path>
            </a:pathLst>
          </a:custGeom>
          <a:blipFill>
            <a:blip xmlns:r="http://schemas.openxmlformats.org/officeDocument/2006/relationships" r:embed="rId3"/>
            <a:stretch>
              <a:fillRect l="0" t="0" r="0" b="0"/>
            </a:stretch>
          </a:blipFill>
        </p:spPr>
      </p:sp>
      <p:sp>
        <p:nvSpPr>
          <p:cNvPr id="1048629" name="TextBox 8"/>
          <p:cNvSpPr txBox="1"/>
          <p:nvPr/>
        </p:nvSpPr>
        <p:spPr>
          <a:xfrm rot="0">
            <a:off x="-3324563" y="1420964"/>
            <a:ext cx="15266217" cy="924433"/>
          </a:xfrm>
          <a:prstGeom prst="rect"/>
        </p:spPr>
        <p:txBody>
          <a:bodyPr anchor="t" bIns="0" lIns="0" rIns="0" rtlCol="0" tIns="0">
            <a:spAutoFit/>
          </a:bodyPr>
          <a:p>
            <a:pPr algn="ctr">
              <a:lnSpc>
                <a:spcPts val="7279"/>
              </a:lnSpc>
            </a:pPr>
            <a:r>
              <a:rPr sz="5199" lang="en-US">
                <a:solidFill>
                  <a:srgbClr val="000000"/>
                </a:solidFill>
                <a:latin typeface="Canva Sans Bold"/>
              </a:rPr>
              <a:t>Existing System</a:t>
            </a:r>
          </a:p>
        </p:txBody>
      </p:sp>
      <p:sp>
        <p:nvSpPr>
          <p:cNvPr id="1048630" name="TextBox 9"/>
          <p:cNvSpPr txBox="1"/>
          <p:nvPr/>
        </p:nvSpPr>
        <p:spPr>
          <a:xfrm rot="0">
            <a:off x="2403554" y="2997025"/>
            <a:ext cx="12622613" cy="3654680"/>
          </a:xfrm>
          <a:prstGeom prst="rect"/>
        </p:spPr>
        <p:txBody>
          <a:bodyPr anchor="t" bIns="0" lIns="0" rIns="0" rtlCol="0" tIns="0">
            <a:spAutoFit/>
          </a:bodyPr>
          <a:p>
            <a:pPr algn="just" indent="-316990" lvl="1" marL="633980">
              <a:lnSpc>
                <a:spcPts val="4111"/>
              </a:lnSpc>
              <a:buFont typeface="Arial"/>
              <a:buChar char="•"/>
            </a:pPr>
            <a:r>
              <a:rPr sz="2936" lang="en-US">
                <a:solidFill>
                  <a:srgbClr val="000000"/>
                </a:solidFill>
                <a:latin typeface="Canva Sans Bold"/>
              </a:rPr>
              <a:t>Real-time task scheduling ensures timely execution of multimedia tasks.</a:t>
            </a:r>
          </a:p>
          <a:p>
            <a:pPr algn="just" indent="-316990" lvl="1" marL="633980">
              <a:lnSpc>
                <a:spcPts val="4111"/>
              </a:lnSpc>
              <a:buFont typeface="Arial"/>
              <a:buChar char="•"/>
            </a:pPr>
            <a:r>
              <a:rPr sz="2936" lang="en-US">
                <a:solidFill>
                  <a:srgbClr val="000000"/>
                </a:solidFill>
                <a:latin typeface="Canva Sans Bold"/>
              </a:rPr>
              <a:t>Priority-based scheduling guarantees that critical tasks receive precedence.</a:t>
            </a:r>
          </a:p>
          <a:p>
            <a:pPr algn="just" indent="-316990" lvl="1" marL="633980">
              <a:lnSpc>
                <a:spcPts val="4111"/>
              </a:lnSpc>
              <a:buFont typeface="Arial"/>
              <a:buChar char="•"/>
            </a:pPr>
            <a:r>
              <a:rPr sz="2936" lang="en-US">
                <a:solidFill>
                  <a:srgbClr val="000000"/>
                </a:solidFill>
                <a:latin typeface="Canva Sans Bold"/>
              </a:rPr>
              <a:t>Efficient memory management for storing multimedia data and buffers.</a:t>
            </a:r>
          </a:p>
          <a:p>
            <a:pPr algn="just" indent="-316990" lvl="1" marL="633980">
              <a:lnSpc>
                <a:spcPts val="4111"/>
              </a:lnSpc>
              <a:buFont typeface="Arial"/>
              <a:buChar char="•"/>
            </a:pPr>
            <a:r>
              <a:rPr sz="2936" lang="en-US">
                <a:solidFill>
                  <a:srgbClr val="000000"/>
                </a:solidFill>
                <a:latin typeface="Canva Sans Bold"/>
              </a:rPr>
              <a:t> Synchronization mechanisms to coordinate data flow among tasks.</a:t>
            </a:r>
          </a:p>
          <a:p>
            <a:pPr algn="just" indent="-316990" lvl="1" marL="633980">
              <a:lnSpc>
                <a:spcPts val="4111"/>
              </a:lnSpc>
              <a:buFont typeface="Arial"/>
              <a:buChar char="•"/>
            </a:pPr>
            <a:r>
              <a:rPr sz="2936" lang="en-US">
                <a:solidFill>
                  <a:srgbClr val="000000"/>
                </a:solidFill>
                <a:latin typeface="Canva Sans Bold"/>
              </a:rPr>
              <a:t>Resource reservation mechanisms to allocate CPU, memory, and network bandwidth.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7" name=""/>
        <p:cNvGrpSpPr/>
        <p:nvPr/>
      </p:nvGrpSpPr>
      <p:grpSpPr>
        <a:xfrm>
          <a:off x="0" y="0"/>
          <a:ext cx="0" cy="0"/>
          <a:chOff x="0" y="0"/>
          <a:chExt cx="0" cy="0"/>
        </a:xfrm>
      </p:grpSpPr>
      <p:sp>
        <p:nvSpPr>
          <p:cNvPr id="1048631"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grpSp>
        <p:nvGrpSpPr>
          <p:cNvPr id="38" name="Group 3"/>
          <p:cNvGrpSpPr/>
          <p:nvPr/>
        </p:nvGrpSpPr>
        <p:grpSpPr>
          <a:xfrm rot="93123">
            <a:off x="2247727" y="1208807"/>
            <a:ext cx="13411219" cy="8262833"/>
            <a:chOff x="0" y="0"/>
            <a:chExt cx="4111709" cy="2533280"/>
          </a:xfrm>
        </p:grpSpPr>
        <p:sp>
          <p:nvSpPr>
            <p:cNvPr id="1048632" name="Freeform 4"/>
            <p:cNvSpPr/>
            <p:nvPr/>
          </p:nvSpPr>
          <p:spPr>
            <a:xfrm rot="0" flipH="0" flipV="0">
              <a:off x="0" y="0"/>
              <a:ext cx="4111709" cy="2533280"/>
            </a:xfrm>
            <a:custGeom>
              <a:avLst/>
              <a:ahLst/>
              <a:rect l="l" t="t" r="r" b="b"/>
              <a:pathLst>
                <a:path w="4111709" h="2533280">
                  <a:moveTo>
                    <a:pt x="15009" y="0"/>
                  </a:moveTo>
                  <a:lnTo>
                    <a:pt x="4096700" y="0"/>
                  </a:lnTo>
                  <a:cubicBezTo>
                    <a:pt x="4104990" y="0"/>
                    <a:pt x="4111709" y="6720"/>
                    <a:pt x="4111709" y="15009"/>
                  </a:cubicBezTo>
                  <a:lnTo>
                    <a:pt x="4111709" y="2518271"/>
                  </a:lnTo>
                  <a:cubicBezTo>
                    <a:pt x="4111709" y="2526560"/>
                    <a:pt x="4104990" y="2533280"/>
                    <a:pt x="4096700" y="2533280"/>
                  </a:cubicBezTo>
                  <a:lnTo>
                    <a:pt x="15009" y="2533280"/>
                  </a:lnTo>
                  <a:cubicBezTo>
                    <a:pt x="6720" y="2533280"/>
                    <a:pt x="0" y="2526560"/>
                    <a:pt x="0" y="2518271"/>
                  </a:cubicBezTo>
                  <a:lnTo>
                    <a:pt x="0" y="15009"/>
                  </a:lnTo>
                  <a:cubicBezTo>
                    <a:pt x="0" y="6720"/>
                    <a:pt x="6720" y="0"/>
                    <a:pt x="15009" y="0"/>
                  </a:cubicBezTo>
                  <a:close/>
                </a:path>
              </a:pathLst>
            </a:custGeom>
            <a:solidFill>
              <a:srgbClr val="000000">
                <a:alpha val="31765"/>
              </a:srgbClr>
            </a:solidFill>
            <a:ln cap="rnd">
              <a:noFill/>
              <a:prstDash val="solid"/>
              <a:round/>
            </a:ln>
          </p:spPr>
        </p:sp>
        <p:sp>
          <p:nvSpPr>
            <p:cNvPr id="1048633" name="TextBox 5"/>
            <p:cNvSpPr txBox="1"/>
            <p:nvPr/>
          </p:nvSpPr>
          <p:spPr>
            <a:xfrm>
              <a:off x="0" y="-47625"/>
              <a:ext cx="4111709" cy="2580905"/>
            </a:xfrm>
            <a:prstGeom prst="rect"/>
          </p:spPr>
          <p:txBody>
            <a:bodyPr anchor="ctr" bIns="50800" lIns="50800" rIns="50800" rtlCol="0" tIns="50800"/>
            <a:p>
              <a:pPr algn="ctr" indent="0" lvl="0" marL="0">
                <a:lnSpc>
                  <a:spcPts val="3210"/>
                </a:lnSpc>
                <a:spcBef>
                  <a:spcPct val="0"/>
                </a:spcBef>
              </a:pPr>
            </a:p>
          </p:txBody>
        </p:sp>
      </p:grpSp>
      <p:grpSp>
        <p:nvGrpSpPr>
          <p:cNvPr id="39" name="Group 6"/>
          <p:cNvGrpSpPr/>
          <p:nvPr/>
        </p:nvGrpSpPr>
        <p:grpSpPr>
          <a:xfrm rot="0">
            <a:off x="2138286" y="1291107"/>
            <a:ext cx="12908618" cy="8227093"/>
            <a:chOff x="0" y="0"/>
            <a:chExt cx="3957618" cy="2522322"/>
          </a:xfrm>
        </p:grpSpPr>
        <p:sp>
          <p:nvSpPr>
            <p:cNvPr id="1048634" name="Freeform 7"/>
            <p:cNvSpPr/>
            <p:nvPr/>
          </p:nvSpPr>
          <p:spPr>
            <a:xfrm rot="0" flipH="0" flipV="0">
              <a:off x="0" y="0"/>
              <a:ext cx="3957618" cy="2522322"/>
            </a:xfrm>
            <a:custGeom>
              <a:avLst/>
              <a:ahLst/>
              <a:rect l="l" t="t" r="r" b="b"/>
              <a:pathLst>
                <a:path w="3957618" h="2522322">
                  <a:moveTo>
                    <a:pt x="6597" y="0"/>
                  </a:moveTo>
                  <a:lnTo>
                    <a:pt x="3951021" y="0"/>
                  </a:lnTo>
                  <a:cubicBezTo>
                    <a:pt x="3954664" y="0"/>
                    <a:pt x="3957618" y="2954"/>
                    <a:pt x="3957618" y="6597"/>
                  </a:cubicBezTo>
                  <a:lnTo>
                    <a:pt x="3957618" y="2515725"/>
                  </a:lnTo>
                  <a:cubicBezTo>
                    <a:pt x="3957618" y="2517475"/>
                    <a:pt x="3956923" y="2519153"/>
                    <a:pt x="3955686" y="2520390"/>
                  </a:cubicBezTo>
                  <a:cubicBezTo>
                    <a:pt x="3954449" y="2521627"/>
                    <a:pt x="3952771" y="2522322"/>
                    <a:pt x="3951021" y="2522322"/>
                  </a:cubicBezTo>
                  <a:lnTo>
                    <a:pt x="6597" y="2522322"/>
                  </a:lnTo>
                  <a:cubicBezTo>
                    <a:pt x="2954" y="2522322"/>
                    <a:pt x="0" y="2519369"/>
                    <a:pt x="0" y="2515725"/>
                  </a:cubicBezTo>
                  <a:lnTo>
                    <a:pt x="0" y="6597"/>
                  </a:lnTo>
                  <a:cubicBezTo>
                    <a:pt x="0" y="2954"/>
                    <a:pt x="2954" y="0"/>
                    <a:pt x="6597" y="0"/>
                  </a:cubicBezTo>
                  <a:close/>
                </a:path>
              </a:pathLst>
            </a:custGeom>
            <a:solidFill>
              <a:srgbClr val="FFFFFF"/>
            </a:solidFill>
            <a:ln w="19050" cap="sq">
              <a:solidFill>
                <a:srgbClr val="000000"/>
              </a:solidFill>
              <a:prstDash val="solid"/>
              <a:miter/>
            </a:ln>
          </p:spPr>
        </p:sp>
        <p:sp>
          <p:nvSpPr>
            <p:cNvPr id="1048635" name="TextBox 8"/>
            <p:cNvSpPr txBox="1"/>
            <p:nvPr/>
          </p:nvSpPr>
          <p:spPr>
            <a:xfrm>
              <a:off x="0" y="-47625"/>
              <a:ext cx="3957618" cy="2569947"/>
            </a:xfrm>
            <a:prstGeom prst="rect"/>
          </p:spPr>
          <p:txBody>
            <a:bodyPr anchor="ctr" bIns="50800" lIns="50800" rIns="50800" rtlCol="0" tIns="50800"/>
            <a:p>
              <a:pPr algn="ctr">
                <a:lnSpc>
                  <a:spcPts val="3210"/>
                </a:lnSpc>
              </a:pPr>
            </a:p>
          </p:txBody>
        </p:sp>
      </p:grpSp>
      <p:sp>
        <p:nvSpPr>
          <p:cNvPr id="1048636" name="Freeform 9"/>
          <p:cNvSpPr/>
          <p:nvPr/>
        </p:nvSpPr>
        <p:spPr>
          <a:xfrm rot="-117286" flipH="0" flipV="0">
            <a:off x="14233333" y="216640"/>
            <a:ext cx="2695058" cy="3174051"/>
          </a:xfrm>
          <a:custGeom>
            <a:avLst/>
            <a:ahLst/>
            <a:rect l="l" t="t" r="r" b="b"/>
            <a:pathLst>
              <a:path w="2695058" h="3174051">
                <a:moveTo>
                  <a:pt x="0" y="0"/>
                </a:moveTo>
                <a:lnTo>
                  <a:pt x="2695057" y="0"/>
                </a:lnTo>
                <a:lnTo>
                  <a:pt x="2695057" y="3174051"/>
                </a:lnTo>
                <a:lnTo>
                  <a:pt x="0" y="3174051"/>
                </a:lnTo>
                <a:lnTo>
                  <a:pt x="0" y="0"/>
                </a:lnTo>
                <a:close/>
              </a:path>
            </a:pathLst>
          </a:custGeom>
          <a:blipFill>
            <a:blip xmlns:r="http://schemas.openxmlformats.org/officeDocument/2006/relationships" r:embed="rId2"/>
            <a:stretch>
              <a:fillRect l="0" t="0" r="0" b="0"/>
            </a:stretch>
          </a:blipFill>
        </p:spPr>
      </p:sp>
      <p:sp>
        <p:nvSpPr>
          <p:cNvPr id="1048637" name="Freeform 10"/>
          <p:cNvSpPr/>
          <p:nvPr/>
        </p:nvSpPr>
        <p:spPr>
          <a:xfrm rot="0" flipH="0" flipV="0">
            <a:off x="1759806" y="348874"/>
            <a:ext cx="1239167" cy="1189600"/>
          </a:xfrm>
          <a:custGeom>
            <a:avLst/>
            <a:ahLst/>
            <a:rect l="l" t="t" r="r" b="b"/>
            <a:pathLst>
              <a:path w="1239167" h="1189600">
                <a:moveTo>
                  <a:pt x="0" y="0"/>
                </a:moveTo>
                <a:lnTo>
                  <a:pt x="1239167" y="0"/>
                </a:lnTo>
                <a:lnTo>
                  <a:pt x="1239167" y="1189600"/>
                </a:lnTo>
                <a:lnTo>
                  <a:pt x="0" y="1189600"/>
                </a:lnTo>
                <a:lnTo>
                  <a:pt x="0" y="0"/>
                </a:lnTo>
                <a:close/>
              </a:path>
            </a:pathLst>
          </a:custGeom>
          <a:blipFill>
            <a:blip xmlns:r="http://schemas.openxmlformats.org/officeDocument/2006/relationships" r:embed="rId3"/>
            <a:stretch>
              <a:fillRect l="0" t="0" r="0" b="0"/>
            </a:stretch>
          </a:blipFill>
        </p:spPr>
      </p:sp>
      <p:sp>
        <p:nvSpPr>
          <p:cNvPr id="1048638" name="TextBox 11"/>
          <p:cNvSpPr txBox="1"/>
          <p:nvPr/>
        </p:nvSpPr>
        <p:spPr>
          <a:xfrm rot="0">
            <a:off x="2379389" y="1414649"/>
            <a:ext cx="7354571" cy="1125855"/>
          </a:xfrm>
          <a:prstGeom prst="rect"/>
        </p:spPr>
        <p:txBody>
          <a:bodyPr anchor="t" bIns="0" lIns="0" rIns="0" rtlCol="0" tIns="0">
            <a:spAutoFit/>
          </a:bodyPr>
          <a:p>
            <a:pPr algn="ctr" indent="0" lvl="0" marL="0">
              <a:lnSpc>
                <a:spcPts val="8865"/>
              </a:lnSpc>
              <a:spcBef>
                <a:spcPct val="0"/>
              </a:spcBef>
            </a:pPr>
            <a:r>
              <a:rPr sz="6332" lang="en-US">
                <a:solidFill>
                  <a:srgbClr val="01070A"/>
                </a:solidFill>
                <a:latin typeface="Carelia"/>
              </a:rPr>
              <a:t>Proposed System</a:t>
            </a:r>
          </a:p>
        </p:txBody>
      </p:sp>
      <p:sp>
        <p:nvSpPr>
          <p:cNvPr id="1048639" name="TextBox 12"/>
          <p:cNvSpPr txBox="1"/>
          <p:nvPr/>
        </p:nvSpPr>
        <p:spPr>
          <a:xfrm rot="0">
            <a:off x="2998973" y="3388108"/>
            <a:ext cx="9846685" cy="4443730"/>
          </a:xfrm>
          <a:prstGeom prst="rect"/>
        </p:spPr>
        <p:txBody>
          <a:bodyPr anchor="t" bIns="0" lIns="0" rIns="0" rtlCol="0" tIns="0">
            <a:spAutoFit/>
          </a:bodyPr>
          <a:p>
            <a:pPr indent="-269875" lvl="1" marL="539749">
              <a:lnSpc>
                <a:spcPts val="3499"/>
              </a:lnSpc>
              <a:buFont typeface="Arial"/>
              <a:buChar char="•"/>
            </a:pPr>
            <a:r>
              <a:rPr sz="2499" lang="en-US">
                <a:solidFill>
                  <a:srgbClr val="01070A"/>
                </a:solidFill>
                <a:latin typeface="Canva Sans Bold"/>
              </a:rPr>
              <a:t>Implement priority-based scheduling algorithms to ensure timely processing of multimedia data.</a:t>
            </a:r>
          </a:p>
          <a:p>
            <a:pPr indent="-269875" lvl="1" marL="539749">
              <a:lnSpc>
                <a:spcPts val="3499"/>
              </a:lnSpc>
              <a:buFont typeface="Arial"/>
              <a:buChar char="•"/>
            </a:pPr>
            <a:r>
              <a:rPr sz="2499" lang="en-US">
                <a:solidFill>
                  <a:srgbClr val="01070A"/>
                </a:solidFill>
                <a:latin typeface="Canva Sans Bold"/>
              </a:rPr>
              <a:t>Utilize efficient memory management techniques to handle large volumes of multimedia data.</a:t>
            </a:r>
          </a:p>
          <a:p>
            <a:pPr indent="-269875" lvl="1" marL="539749">
              <a:lnSpc>
                <a:spcPts val="3499"/>
              </a:lnSpc>
              <a:buFont typeface="Arial"/>
              <a:buChar char="•"/>
            </a:pPr>
            <a:r>
              <a:rPr sz="2499" lang="en-US">
                <a:solidFill>
                  <a:srgbClr val="01070A"/>
                </a:solidFill>
                <a:latin typeface="Canva Sans Bold"/>
              </a:rPr>
              <a:t>Incorporate real-time task synchronization mechanisms for seamless coordination among various system components.</a:t>
            </a:r>
          </a:p>
          <a:p>
            <a:pPr indent="-269875" lvl="1" marL="539749">
              <a:lnSpc>
                <a:spcPts val="3499"/>
              </a:lnSpc>
              <a:buFont typeface="Arial"/>
              <a:buChar char="•"/>
            </a:pPr>
            <a:r>
              <a:rPr sz="2499" lang="en-US">
                <a:solidFill>
                  <a:srgbClr val="01070A"/>
                </a:solidFill>
                <a:latin typeface="Canva Sans Bold"/>
              </a:rPr>
              <a:t> Provide robust error handling and recovery mechanisms to maintain system stability and reliability.</a:t>
            </a:r>
          </a:p>
          <a:p>
            <a:pPr algn="just" indent="-269875" lvl="1" marL="539749">
              <a:lnSpc>
                <a:spcPts val="3499"/>
              </a:lnSpc>
              <a:buFont typeface="Arial"/>
              <a:buChar char="•"/>
            </a:pPr>
            <a:r>
              <a:rPr sz="2499" lang="en-US">
                <a:solidFill>
                  <a:srgbClr val="01070A"/>
                </a:solidFill>
                <a:latin typeface="Canva Sans Bold"/>
              </a:rPr>
              <a:t>Support hardware acceleration for multimedia processing tasks to enhance system performance and efficiency.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sp>
        <p:nvSpPr>
          <p:cNvPr id="1048640"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sp>
        <p:nvSpPr>
          <p:cNvPr id="1048641" name="Freeform 3"/>
          <p:cNvSpPr/>
          <p:nvPr/>
        </p:nvSpPr>
        <p:spPr>
          <a:xfrm rot="0" flipH="0" flipV="0">
            <a:off x="5251509" y="1505896"/>
            <a:ext cx="7183446" cy="8328774"/>
          </a:xfrm>
          <a:custGeom>
            <a:avLst/>
            <a:ahLst/>
            <a:rect l="l" t="t" r="r" b="b"/>
            <a:pathLst>
              <a:path w="7183446" h="8328774">
                <a:moveTo>
                  <a:pt x="0" y="0"/>
                </a:moveTo>
                <a:lnTo>
                  <a:pt x="7183445" y="0"/>
                </a:lnTo>
                <a:lnTo>
                  <a:pt x="7183445" y="8328775"/>
                </a:lnTo>
                <a:lnTo>
                  <a:pt x="0" y="8328775"/>
                </a:lnTo>
                <a:lnTo>
                  <a:pt x="0" y="0"/>
                </a:lnTo>
                <a:close/>
              </a:path>
            </a:pathLst>
          </a:custGeom>
          <a:blipFill>
            <a:blip xmlns:r="http://schemas.openxmlformats.org/officeDocument/2006/relationships" r:embed="rId2"/>
            <a:stretch>
              <a:fillRect l="0" t="-1799" r="0" b="-1799"/>
            </a:stretch>
          </a:blipFill>
        </p:spPr>
      </p:sp>
      <p:sp>
        <p:nvSpPr>
          <p:cNvPr id="1048642" name="TextBox 4"/>
          <p:cNvSpPr txBox="1"/>
          <p:nvPr/>
        </p:nvSpPr>
        <p:spPr>
          <a:xfrm rot="0">
            <a:off x="1277984" y="266943"/>
            <a:ext cx="4962763" cy="1078218"/>
          </a:xfrm>
          <a:prstGeom prst="rect"/>
        </p:spPr>
        <p:txBody>
          <a:bodyPr anchor="t" bIns="0" lIns="0" rIns="0" rtlCol="0" tIns="0">
            <a:spAutoFit/>
          </a:bodyPr>
          <a:p>
            <a:pPr algn="ctr">
              <a:lnSpc>
                <a:spcPts val="8820"/>
              </a:lnSpc>
            </a:pPr>
            <a:r>
              <a:rPr sz="6300" lang="en-US">
                <a:solidFill>
                  <a:srgbClr val="000000"/>
                </a:solidFill>
                <a:latin typeface="Canva Sans Bold"/>
              </a:rPr>
              <a:t>Architecture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048643"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grpSp>
        <p:nvGrpSpPr>
          <p:cNvPr id="42" name="Group 3"/>
          <p:cNvGrpSpPr/>
          <p:nvPr/>
        </p:nvGrpSpPr>
        <p:grpSpPr>
          <a:xfrm rot="0">
            <a:off x="1691699" y="466126"/>
            <a:ext cx="14529552" cy="8524281"/>
            <a:chOff x="0" y="0"/>
            <a:chExt cx="3826713" cy="2245078"/>
          </a:xfrm>
        </p:grpSpPr>
        <p:sp>
          <p:nvSpPr>
            <p:cNvPr id="1048644" name="Freeform 4"/>
            <p:cNvSpPr/>
            <p:nvPr/>
          </p:nvSpPr>
          <p:spPr>
            <a:xfrm rot="0" flipH="0" flipV="0">
              <a:off x="0" y="0"/>
              <a:ext cx="3826713" cy="2245078"/>
            </a:xfrm>
            <a:custGeom>
              <a:avLst/>
              <a:ahLst/>
              <a:rect l="l" t="t" r="r" b="b"/>
              <a:pathLst>
                <a:path w="3826713" h="2245078">
                  <a:moveTo>
                    <a:pt x="5861" y="0"/>
                  </a:moveTo>
                  <a:lnTo>
                    <a:pt x="3820852" y="0"/>
                  </a:lnTo>
                  <a:cubicBezTo>
                    <a:pt x="3822407" y="0"/>
                    <a:pt x="3823898" y="618"/>
                    <a:pt x="3824997" y="1717"/>
                  </a:cubicBezTo>
                  <a:cubicBezTo>
                    <a:pt x="3826096" y="2816"/>
                    <a:pt x="3826713" y="4307"/>
                    <a:pt x="3826713" y="5861"/>
                  </a:cubicBezTo>
                  <a:lnTo>
                    <a:pt x="3826713" y="2239217"/>
                  </a:lnTo>
                  <a:cubicBezTo>
                    <a:pt x="3826713" y="2240772"/>
                    <a:pt x="3826096" y="2242262"/>
                    <a:pt x="3824997" y="2243362"/>
                  </a:cubicBezTo>
                  <a:cubicBezTo>
                    <a:pt x="3823898" y="2244461"/>
                    <a:pt x="3822407" y="2245078"/>
                    <a:pt x="3820852" y="2245078"/>
                  </a:cubicBezTo>
                  <a:lnTo>
                    <a:pt x="5861" y="2245078"/>
                  </a:lnTo>
                  <a:cubicBezTo>
                    <a:pt x="4307" y="2245078"/>
                    <a:pt x="2816" y="2244461"/>
                    <a:pt x="1717" y="2243362"/>
                  </a:cubicBezTo>
                  <a:cubicBezTo>
                    <a:pt x="618" y="2242262"/>
                    <a:pt x="0" y="2240772"/>
                    <a:pt x="0" y="2239217"/>
                  </a:cubicBezTo>
                  <a:lnTo>
                    <a:pt x="0" y="5861"/>
                  </a:lnTo>
                  <a:cubicBezTo>
                    <a:pt x="0" y="4307"/>
                    <a:pt x="618" y="2816"/>
                    <a:pt x="1717" y="1717"/>
                  </a:cubicBezTo>
                  <a:cubicBezTo>
                    <a:pt x="2816" y="618"/>
                    <a:pt x="4307" y="0"/>
                    <a:pt x="5861" y="0"/>
                  </a:cubicBezTo>
                  <a:close/>
                </a:path>
              </a:pathLst>
            </a:custGeom>
            <a:solidFill>
              <a:srgbClr val="FFFFFF"/>
            </a:solidFill>
            <a:ln w="38100" cap="sq">
              <a:solidFill>
                <a:srgbClr val="000000"/>
              </a:solidFill>
              <a:prstDash val="solid"/>
              <a:miter/>
            </a:ln>
          </p:spPr>
        </p:sp>
        <p:sp>
          <p:nvSpPr>
            <p:cNvPr id="1048645" name="TextBox 5"/>
            <p:cNvSpPr txBox="1"/>
            <p:nvPr/>
          </p:nvSpPr>
          <p:spPr>
            <a:xfrm>
              <a:off x="0" y="-47625"/>
              <a:ext cx="3826713" cy="2292703"/>
            </a:xfrm>
            <a:prstGeom prst="rect"/>
          </p:spPr>
          <p:txBody>
            <a:bodyPr anchor="ctr" bIns="50800" lIns="50800" rIns="50800" rtlCol="0" tIns="50800"/>
            <a:p>
              <a:pPr algn="ctr">
                <a:lnSpc>
                  <a:spcPts val="3210"/>
                </a:lnSpc>
              </a:pPr>
            </a:p>
          </p:txBody>
        </p:sp>
      </p:grpSp>
      <p:sp>
        <p:nvSpPr>
          <p:cNvPr id="1048646" name="Freeform 6"/>
          <p:cNvSpPr/>
          <p:nvPr/>
        </p:nvSpPr>
        <p:spPr>
          <a:xfrm rot="0" flipH="0" flipV="0">
            <a:off x="325832" y="7195095"/>
            <a:ext cx="3542778" cy="2856288"/>
          </a:xfrm>
          <a:custGeom>
            <a:avLst/>
            <a:ahLst/>
            <a:rect l="l" t="t" r="r" b="b"/>
            <a:pathLst>
              <a:path w="3542778" h="2856288">
                <a:moveTo>
                  <a:pt x="0" y="0"/>
                </a:moveTo>
                <a:lnTo>
                  <a:pt x="3542778" y="0"/>
                </a:lnTo>
                <a:lnTo>
                  <a:pt x="3542778" y="2856289"/>
                </a:lnTo>
                <a:lnTo>
                  <a:pt x="0" y="2856289"/>
                </a:lnTo>
                <a:lnTo>
                  <a:pt x="0" y="0"/>
                </a:lnTo>
                <a:close/>
              </a:path>
            </a:pathLst>
          </a:custGeom>
          <a:blipFill>
            <a:blip xmlns:r="http://schemas.openxmlformats.org/officeDocument/2006/relationships" r:embed="rId2"/>
            <a:stretch>
              <a:fillRect l="0" t="0" r="0" b="0"/>
            </a:stretch>
          </a:blipFill>
        </p:spPr>
      </p:sp>
      <p:sp>
        <p:nvSpPr>
          <p:cNvPr id="1048647" name="Freeform 7"/>
          <p:cNvSpPr/>
          <p:nvPr/>
        </p:nvSpPr>
        <p:spPr>
          <a:xfrm rot="0" flipH="0" flipV="0">
            <a:off x="11879141" y="7763858"/>
            <a:ext cx="5380159" cy="2342850"/>
          </a:xfrm>
          <a:custGeom>
            <a:avLst/>
            <a:ahLst/>
            <a:rect l="l" t="t" r="r" b="b"/>
            <a:pathLst>
              <a:path w="5380159" h="2342850">
                <a:moveTo>
                  <a:pt x="0" y="0"/>
                </a:moveTo>
                <a:lnTo>
                  <a:pt x="5380159" y="0"/>
                </a:lnTo>
                <a:lnTo>
                  <a:pt x="5380159" y="2342850"/>
                </a:lnTo>
                <a:lnTo>
                  <a:pt x="0" y="2342850"/>
                </a:lnTo>
                <a:lnTo>
                  <a:pt x="0" y="0"/>
                </a:lnTo>
                <a:close/>
              </a:path>
            </a:pathLst>
          </a:custGeom>
          <a:blipFill>
            <a:blip xmlns:r="http://schemas.openxmlformats.org/officeDocument/2006/relationships" r:embed="rId3"/>
            <a:stretch>
              <a:fillRect l="0" t="0" r="0" b="0"/>
            </a:stretch>
          </a:blipFill>
        </p:spPr>
      </p:sp>
      <p:sp>
        <p:nvSpPr>
          <p:cNvPr id="1048648" name="TextBox 8"/>
          <p:cNvSpPr txBox="1"/>
          <p:nvPr/>
        </p:nvSpPr>
        <p:spPr>
          <a:xfrm rot="0">
            <a:off x="-1074615" y="423321"/>
            <a:ext cx="8762207" cy="1086934"/>
          </a:xfrm>
          <a:prstGeom prst="rect"/>
        </p:spPr>
        <p:txBody>
          <a:bodyPr anchor="t" bIns="0" lIns="0" rIns="0" rtlCol="0" tIns="0">
            <a:spAutoFit/>
          </a:bodyPr>
          <a:p>
            <a:pPr algn="ctr" indent="0" lvl="0" marL="0">
              <a:lnSpc>
                <a:spcPts val="8865"/>
              </a:lnSpc>
              <a:spcBef>
                <a:spcPct val="0"/>
              </a:spcBef>
            </a:pPr>
            <a:r>
              <a:rPr sz="6332" lang="en-US">
                <a:solidFill>
                  <a:srgbClr val="01070A"/>
                </a:solidFill>
                <a:latin typeface="Carelia"/>
              </a:rPr>
              <a:t>Testing</a:t>
            </a:r>
          </a:p>
        </p:txBody>
      </p:sp>
      <p:sp>
        <p:nvSpPr>
          <p:cNvPr id="1048649" name="TextBox 9"/>
          <p:cNvSpPr txBox="1"/>
          <p:nvPr/>
        </p:nvSpPr>
        <p:spPr>
          <a:xfrm rot="0">
            <a:off x="2097221" y="1645051"/>
            <a:ext cx="12892285" cy="6118808"/>
          </a:xfrm>
          <a:prstGeom prst="rect"/>
        </p:spPr>
        <p:txBody>
          <a:bodyPr anchor="t" bIns="0" lIns="0" rIns="0" rtlCol="0" tIns="0">
            <a:spAutoFit/>
          </a:bodyPr>
          <a:p>
            <a:pPr algn="just" indent="-267399" lvl="1" marL="534798">
              <a:lnSpc>
                <a:spcPts val="3467"/>
              </a:lnSpc>
              <a:buFont typeface="Arial"/>
              <a:buChar char="•"/>
            </a:pPr>
            <a:r>
              <a:rPr sz="2477" lang="en-US">
                <a:solidFill>
                  <a:srgbClr val="01070A"/>
                </a:solidFill>
                <a:latin typeface="Canva Sans Bold"/>
              </a:rPr>
              <a:t>Conduct comprehensive testing procedures for Real-Time Operating System (RTOS) support within the multimedia communication system.</a:t>
            </a:r>
          </a:p>
          <a:p>
            <a:pPr algn="just" indent="-267399" lvl="1" marL="534798">
              <a:lnSpc>
                <a:spcPts val="3467"/>
              </a:lnSpc>
              <a:buFont typeface="Arial"/>
              <a:buChar char="•"/>
            </a:pPr>
            <a:r>
              <a:rPr sz="2477" lang="en-US">
                <a:solidFill>
                  <a:srgbClr val="01070A"/>
                </a:solidFill>
                <a:latin typeface="Canva Sans Bold"/>
              </a:rPr>
              <a:t>Evaluate RTOS performance under varying multimedia loads and communication scenarios.</a:t>
            </a:r>
          </a:p>
          <a:p>
            <a:pPr algn="just" indent="-267399" lvl="1" marL="534798">
              <a:lnSpc>
                <a:spcPts val="3467"/>
              </a:lnSpc>
              <a:buFont typeface="Arial"/>
              <a:buChar char="•"/>
            </a:pPr>
            <a:r>
              <a:rPr sz="2477" lang="en-US">
                <a:solidFill>
                  <a:srgbClr val="01070A"/>
                </a:solidFill>
                <a:latin typeface="Canva Sans Bold"/>
              </a:rPr>
              <a:t>Test real-time task scheduling and prioritization capabilities of the RTOS to ensure smooth multimedia data processing.</a:t>
            </a:r>
          </a:p>
          <a:p>
            <a:pPr algn="just" indent="-267399" lvl="1" marL="534798">
              <a:lnSpc>
                <a:spcPts val="3467"/>
              </a:lnSpc>
              <a:buFont typeface="Arial"/>
              <a:buChar char="•"/>
            </a:pPr>
            <a:r>
              <a:rPr sz="2477" lang="en-US">
                <a:solidFill>
                  <a:srgbClr val="01070A"/>
                </a:solidFill>
                <a:latin typeface="Canva Sans Bold"/>
              </a:rPr>
              <a:t>Assess the system's ability to handle concurrent multimedia streams without compromising performance or quality.</a:t>
            </a:r>
          </a:p>
          <a:p>
            <a:pPr algn="just" indent="-267399" lvl="1" marL="534798">
              <a:lnSpc>
                <a:spcPts val="3467"/>
              </a:lnSpc>
              <a:buFont typeface="Arial"/>
              <a:buChar char="•"/>
            </a:pPr>
            <a:r>
              <a:rPr sz="2477" lang="en-US">
                <a:solidFill>
                  <a:srgbClr val="01070A"/>
                </a:solidFill>
                <a:latin typeface="Canva Sans Bold"/>
              </a:rPr>
              <a:t>Validate the responsiveness of the RTOS in handling multimedia events such as audio/video synchronization and data packet prioritization.</a:t>
            </a:r>
          </a:p>
          <a:p>
            <a:pPr algn="just" indent="-267399" lvl="1" marL="534798">
              <a:lnSpc>
                <a:spcPts val="3467"/>
              </a:lnSpc>
              <a:buFont typeface="Arial"/>
              <a:buChar char="•"/>
            </a:pPr>
            <a:r>
              <a:rPr sz="2477" lang="en-US">
                <a:solidFill>
                  <a:srgbClr val="01070A"/>
                </a:solidFill>
                <a:latin typeface="Canva Sans Bold"/>
              </a:rPr>
              <a:t>Verify the reliability of the RTOS in maintaining continuous communication channels for multimedia data transmission.</a:t>
            </a:r>
          </a:p>
          <a:p>
            <a:pPr algn="just" indent="-267399" lvl="1" marL="534798">
              <a:lnSpc>
                <a:spcPts val="3467"/>
              </a:lnSpc>
              <a:buFont typeface="Arial"/>
              <a:buChar char="•"/>
            </a:pPr>
            <a:r>
              <a:rPr sz="2477" lang="en-US">
                <a:solidFill>
                  <a:srgbClr val="01070A"/>
                </a:solidFill>
                <a:latin typeface="Canva Sans Bold"/>
              </a:rPr>
              <a:t>Evaluate system stability under peak loads and stress conditions to ensure uninterrupted multimedia communication.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3" name=""/>
        <p:cNvGrpSpPr/>
        <p:nvPr/>
      </p:nvGrpSpPr>
      <p:grpSpPr>
        <a:xfrm>
          <a:off x="0" y="0"/>
          <a:ext cx="0" cy="0"/>
          <a:chOff x="0" y="0"/>
          <a:chExt cx="0" cy="0"/>
        </a:xfrm>
      </p:grpSpPr>
      <p:sp>
        <p:nvSpPr>
          <p:cNvPr id="1048650"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grpSp>
        <p:nvGrpSpPr>
          <p:cNvPr id="44" name="Group 3"/>
          <p:cNvGrpSpPr/>
          <p:nvPr/>
        </p:nvGrpSpPr>
        <p:grpSpPr>
          <a:xfrm rot="0">
            <a:off x="2639815" y="1504471"/>
            <a:ext cx="12954792" cy="7457909"/>
            <a:chOff x="0" y="0"/>
            <a:chExt cx="5523451" cy="3179780"/>
          </a:xfrm>
        </p:grpSpPr>
        <p:sp>
          <p:nvSpPr>
            <p:cNvPr id="1048651" name="Freeform 4"/>
            <p:cNvSpPr/>
            <p:nvPr/>
          </p:nvSpPr>
          <p:spPr>
            <a:xfrm rot="0" flipH="0" flipV="0">
              <a:off x="0" y="0"/>
              <a:ext cx="5523451" cy="3179781"/>
            </a:xfrm>
            <a:custGeom>
              <a:avLst/>
              <a:ahLst/>
              <a:rect l="l" t="t" r="r" b="b"/>
              <a:pathLst>
                <a:path w="5523451" h="3179781">
                  <a:moveTo>
                    <a:pt x="18526" y="0"/>
                  </a:moveTo>
                  <a:lnTo>
                    <a:pt x="5504925" y="0"/>
                  </a:lnTo>
                  <a:cubicBezTo>
                    <a:pt x="5515157" y="0"/>
                    <a:pt x="5523451" y="8294"/>
                    <a:pt x="5523451" y="18526"/>
                  </a:cubicBezTo>
                  <a:lnTo>
                    <a:pt x="5523451" y="3161255"/>
                  </a:lnTo>
                  <a:cubicBezTo>
                    <a:pt x="5523451" y="3166168"/>
                    <a:pt x="5521499" y="3170880"/>
                    <a:pt x="5518025" y="3174354"/>
                  </a:cubicBezTo>
                  <a:cubicBezTo>
                    <a:pt x="5514551" y="3177829"/>
                    <a:pt x="5509839" y="3179781"/>
                    <a:pt x="5504925" y="3179781"/>
                  </a:cubicBezTo>
                  <a:lnTo>
                    <a:pt x="18526" y="3179781"/>
                  </a:lnTo>
                  <a:cubicBezTo>
                    <a:pt x="13613" y="3179781"/>
                    <a:pt x="8900" y="3177829"/>
                    <a:pt x="5426" y="3174354"/>
                  </a:cubicBezTo>
                  <a:cubicBezTo>
                    <a:pt x="1952" y="3170880"/>
                    <a:pt x="0" y="3166168"/>
                    <a:pt x="0" y="3161255"/>
                  </a:cubicBezTo>
                  <a:lnTo>
                    <a:pt x="0" y="18526"/>
                  </a:lnTo>
                  <a:cubicBezTo>
                    <a:pt x="0" y="13613"/>
                    <a:pt x="1952" y="8900"/>
                    <a:pt x="5426" y="5426"/>
                  </a:cubicBezTo>
                  <a:cubicBezTo>
                    <a:pt x="8900" y="1952"/>
                    <a:pt x="13613" y="0"/>
                    <a:pt x="18526" y="0"/>
                  </a:cubicBezTo>
                  <a:close/>
                </a:path>
              </a:pathLst>
            </a:custGeom>
            <a:solidFill>
              <a:srgbClr val="FFFFFF"/>
            </a:solidFill>
            <a:ln w="38100" cap="rnd">
              <a:solidFill>
                <a:srgbClr val="000000"/>
              </a:solidFill>
              <a:prstDash val="solid"/>
              <a:round/>
            </a:ln>
          </p:spPr>
        </p:sp>
        <p:sp>
          <p:nvSpPr>
            <p:cNvPr id="1048652" name="TextBox 5"/>
            <p:cNvSpPr txBox="1"/>
            <p:nvPr/>
          </p:nvSpPr>
          <p:spPr>
            <a:xfrm>
              <a:off x="0" y="-47625"/>
              <a:ext cx="5523451" cy="3227405"/>
            </a:xfrm>
            <a:prstGeom prst="rect"/>
          </p:spPr>
          <p:txBody>
            <a:bodyPr anchor="ctr" bIns="50800" lIns="50800" rIns="50800" rtlCol="0" tIns="50800"/>
            <a:p>
              <a:pPr algn="just" indent="-247568" lvl="1" marL="495136">
                <a:lnSpc>
                  <a:spcPts val="3210"/>
                </a:lnSpc>
                <a:buFont typeface="Arial"/>
                <a:buChar char="•"/>
              </a:pPr>
              <a:r>
                <a:rPr sz="2293" lang="en-US">
                  <a:solidFill>
                    <a:srgbClr val="000000"/>
                  </a:solidFill>
                  <a:latin typeface="Open Sans Bold"/>
                </a:rPr>
                <a:t>TASK SCHEDULING BASED ON PRIORITY LEVELS FOR REAL-TIME RESPONSE.</a:t>
              </a:r>
            </a:p>
            <a:p>
              <a:pPr algn="just" indent="-247568" lvl="1" marL="495136">
                <a:lnSpc>
                  <a:spcPts val="3210"/>
                </a:lnSpc>
                <a:buFont typeface="Arial"/>
                <a:buChar char="•"/>
              </a:pPr>
              <a:r>
                <a:rPr sz="2293" lang="en-US">
                  <a:solidFill>
                    <a:srgbClr val="000000"/>
                  </a:solidFill>
                  <a:latin typeface="Open Sans Bold"/>
                </a:rPr>
                <a:t>Efficient management of resources such as CPU, memory, and I/O devices.</a:t>
              </a:r>
            </a:p>
            <a:p>
              <a:pPr algn="just">
                <a:lnSpc>
                  <a:spcPts val="3210"/>
                </a:lnSpc>
              </a:pPr>
              <a:r>
                <a:rPr sz="2293" lang="en-US">
                  <a:solidFill>
                    <a:srgbClr val="000000"/>
                  </a:solidFill>
                  <a:latin typeface="Open Sans Bold"/>
                </a:rPr>
                <a:t>Support for multimedia data streams with time constraints.</a:t>
              </a:r>
            </a:p>
            <a:p>
              <a:pPr algn="just" indent="-247568" lvl="1" marL="495136">
                <a:lnSpc>
                  <a:spcPts val="3210"/>
                </a:lnSpc>
                <a:buFont typeface="Arial"/>
                <a:buChar char="•"/>
              </a:pPr>
              <a:r>
                <a:rPr sz="2293" lang="en-US">
                  <a:solidFill>
                    <a:srgbClr val="000000"/>
                  </a:solidFill>
                  <a:latin typeface="Open Sans Bold"/>
                </a:rPr>
                <a:t>Implementation of synchronized communication protocols for multimedia data transmission.</a:t>
              </a:r>
            </a:p>
            <a:p>
              <a:pPr algn="just" indent="-247568" lvl="1" marL="495136">
                <a:lnSpc>
                  <a:spcPts val="3210"/>
                </a:lnSpc>
                <a:buFont typeface="Arial"/>
                <a:buChar char="•"/>
              </a:pPr>
              <a:r>
                <a:rPr sz="2293" lang="en-US">
                  <a:solidFill>
                    <a:srgbClr val="000000"/>
                  </a:solidFill>
                  <a:latin typeface="Open Sans Bold"/>
                </a:rPr>
                <a:t>Integration of real-time networking protocols to ensure timely delivery of data packets.</a:t>
              </a:r>
            </a:p>
            <a:p>
              <a:pPr algn="just" indent="-247568" lvl="1" marL="495136">
                <a:lnSpc>
                  <a:spcPts val="3210"/>
                </a:lnSpc>
                <a:buFont typeface="Arial"/>
                <a:buChar char="•"/>
              </a:pPr>
              <a:r>
                <a:rPr sz="2293" lang="en-US">
                  <a:solidFill>
                    <a:srgbClr val="000000"/>
                  </a:solidFill>
                  <a:latin typeface="Open Sans Bold"/>
                </a:rPr>
                <a:t>Utilization of specialized algorithms for buffering and data processing to meet strict timing requirements.</a:t>
              </a:r>
            </a:p>
            <a:p>
              <a:pPr algn="just" indent="-247568" lvl="1" marL="495136">
                <a:lnSpc>
                  <a:spcPts val="3210"/>
                </a:lnSpc>
                <a:buFont typeface="Arial"/>
                <a:buChar char="•"/>
              </a:pPr>
              <a:r>
                <a:rPr sz="2293" lang="en-US">
                  <a:solidFill>
                    <a:srgbClr val="000000"/>
                  </a:solidFill>
                  <a:latin typeface="Open Sans Bold"/>
                </a:rPr>
                <a:t>Monitoring and management of system parameters to guarantee continuous operation within real-time constraints.</a:t>
              </a:r>
            </a:p>
            <a:p>
              <a:pPr algn="just" indent="-279952" lvl="1" marL="559904">
                <a:lnSpc>
                  <a:spcPts val="3630"/>
                </a:lnSpc>
                <a:buFont typeface="Arial"/>
                <a:buChar char="•"/>
              </a:pPr>
              <a:r>
                <a:rPr sz="2593" lang="en-US">
                  <a:solidFill>
                    <a:srgbClr val="000000"/>
                  </a:solidFill>
                  <a:latin typeface="Open Sans Bold"/>
                </a:rPr>
                <a:t>Implementation of fault tolerance mechanisms to handle system failures without compromising real-time performance.</a:t>
              </a:r>
            </a:p>
          </p:txBody>
        </p:sp>
      </p:grpSp>
      <p:sp>
        <p:nvSpPr>
          <p:cNvPr id="1048653" name="Freeform 6"/>
          <p:cNvSpPr/>
          <p:nvPr/>
        </p:nvSpPr>
        <p:spPr>
          <a:xfrm rot="0" flipH="0" flipV="0">
            <a:off x="15154553" y="6897975"/>
            <a:ext cx="6266893" cy="4307065"/>
          </a:xfrm>
          <a:custGeom>
            <a:avLst/>
            <a:ahLst/>
            <a:rect l="l" t="t" r="r" b="b"/>
            <a:pathLst>
              <a:path w="6266893" h="4307065">
                <a:moveTo>
                  <a:pt x="0" y="0"/>
                </a:moveTo>
                <a:lnTo>
                  <a:pt x="6266894" y="0"/>
                </a:lnTo>
                <a:lnTo>
                  <a:pt x="6266894" y="4307065"/>
                </a:lnTo>
                <a:lnTo>
                  <a:pt x="0" y="4307065"/>
                </a:lnTo>
                <a:lnTo>
                  <a:pt x="0" y="0"/>
                </a:lnTo>
                <a:close/>
              </a:path>
            </a:pathLst>
          </a:custGeom>
          <a:blipFill>
            <a:blip xmlns:r="http://schemas.openxmlformats.org/officeDocument/2006/relationships" r:embed="rId2"/>
            <a:stretch>
              <a:fillRect l="0" t="0" r="0" b="0"/>
            </a:stretch>
          </a:blipFill>
        </p:spPr>
      </p:sp>
      <p:sp>
        <p:nvSpPr>
          <p:cNvPr id="1048654" name="Freeform 7"/>
          <p:cNvSpPr/>
          <p:nvPr/>
        </p:nvSpPr>
        <p:spPr>
          <a:xfrm rot="0" flipH="0" flipV="0">
            <a:off x="-2153254" y="6897975"/>
            <a:ext cx="4793068" cy="3485868"/>
          </a:xfrm>
          <a:custGeom>
            <a:avLst/>
            <a:ahLst/>
            <a:rect l="l" t="t" r="r" b="b"/>
            <a:pathLst>
              <a:path w="4793068" h="3485868">
                <a:moveTo>
                  <a:pt x="0" y="0"/>
                </a:moveTo>
                <a:lnTo>
                  <a:pt x="4793069" y="0"/>
                </a:lnTo>
                <a:lnTo>
                  <a:pt x="4793069" y="3485868"/>
                </a:lnTo>
                <a:lnTo>
                  <a:pt x="0" y="3485868"/>
                </a:lnTo>
                <a:lnTo>
                  <a:pt x="0" y="0"/>
                </a:lnTo>
                <a:close/>
              </a:path>
            </a:pathLst>
          </a:custGeom>
          <a:blipFill>
            <a:blip xmlns:r="http://schemas.openxmlformats.org/officeDocument/2006/relationships" r:embed="rId3"/>
            <a:stretch>
              <a:fillRect l="0" t="0" r="0" b="0"/>
            </a:stretch>
          </a:blipFill>
        </p:spPr>
      </p:sp>
      <p:sp>
        <p:nvSpPr>
          <p:cNvPr id="1048655" name="TextBox 8"/>
          <p:cNvSpPr txBox="1"/>
          <p:nvPr/>
        </p:nvSpPr>
        <p:spPr>
          <a:xfrm rot="0">
            <a:off x="-1690195" y="433066"/>
            <a:ext cx="12378908" cy="1076967"/>
          </a:xfrm>
          <a:prstGeom prst="rect"/>
        </p:spPr>
        <p:txBody>
          <a:bodyPr anchor="t" bIns="0" lIns="0" rIns="0" rtlCol="0" tIns="0">
            <a:spAutoFit/>
          </a:bodyPr>
          <a:p>
            <a:pPr algn="ctr">
              <a:lnSpc>
                <a:spcPts val="8889"/>
              </a:lnSpc>
            </a:pPr>
            <a:r>
              <a:rPr sz="6349" lang="en-US">
                <a:solidFill>
                  <a:srgbClr val="01070A"/>
                </a:solidFill>
                <a:latin typeface="Carelia"/>
              </a:rPr>
              <a:t>Implementation</a:t>
            </a:r>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Real-Time Operating System Support in a Multimedia Communication system</dc:title>
  <dc:creator>I2223</dc:creator>
  <dcterms:created xsi:type="dcterms:W3CDTF">2006-08-15T13:00:00Z</dcterms:created>
  <dcterms:modified xsi:type="dcterms:W3CDTF">2024-04-02T02:48:42Z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8090bf7a995a4039b7fee40caf6ee65e</vt:lpwstr>
  </property>
</Properties>
</file>